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4"/>
  </p:sldMasterIdLst>
  <p:notesMasterIdLst>
    <p:notesMasterId r:id="rId22"/>
  </p:notesMasterIdLst>
  <p:handoutMasterIdLst>
    <p:handoutMasterId r:id="rId23"/>
  </p:handoutMasterIdLst>
  <p:sldIdLst>
    <p:sldId id="287" r:id="rId5"/>
    <p:sldId id="288" r:id="rId6"/>
    <p:sldId id="290" r:id="rId7"/>
    <p:sldId id="291" r:id="rId8"/>
    <p:sldId id="292" r:id="rId9"/>
    <p:sldId id="293" r:id="rId10"/>
    <p:sldId id="294" r:id="rId11"/>
    <p:sldId id="295" r:id="rId12"/>
    <p:sldId id="296" r:id="rId13"/>
    <p:sldId id="304" r:id="rId14"/>
    <p:sldId id="297" r:id="rId15"/>
    <p:sldId id="298" r:id="rId16"/>
    <p:sldId id="299" r:id="rId17"/>
    <p:sldId id="300" r:id="rId18"/>
    <p:sldId id="301" r:id="rId19"/>
    <p:sldId id="302" r:id="rId20"/>
    <p:sldId id="303"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328" userDrawn="1">
          <p15:clr>
            <a:srgbClr val="A4A3A4"/>
          </p15:clr>
        </p15:guide>
        <p15:guide id="2" pos="3864" userDrawn="1">
          <p15:clr>
            <a:srgbClr val="A4A3A4"/>
          </p15:clr>
        </p15:guide>
        <p15:guide id="3" pos="7512" userDrawn="1">
          <p15:clr>
            <a:srgbClr val="A4A3A4"/>
          </p15:clr>
        </p15:guide>
        <p15:guide id="4" pos="144" userDrawn="1">
          <p15:clr>
            <a:srgbClr val="A4A3A4"/>
          </p15:clr>
        </p15:guide>
        <p15:guide id="5" orient="horz" pos="624" userDrawn="1">
          <p15:clr>
            <a:srgbClr val="A4A3A4"/>
          </p15:clr>
        </p15:guide>
        <p15:guide id="6" orient="horz" pos="4056"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3" autoAdjust="0"/>
    <p:restoredTop sz="94652" autoAdjust="0"/>
  </p:normalViewPr>
  <p:slideViewPr>
    <p:cSldViewPr snapToGrid="0" showGuides="1">
      <p:cViewPr>
        <p:scale>
          <a:sx n="50" d="100"/>
          <a:sy n="50" d="100"/>
        </p:scale>
        <p:origin x="1482" y="594"/>
      </p:cViewPr>
      <p:guideLst>
        <p:guide orient="horz" pos="2328"/>
        <p:guide pos="3864"/>
        <p:guide pos="7512"/>
        <p:guide pos="144"/>
        <p:guide orient="horz" pos="624"/>
        <p:guide orient="horz" pos="4056"/>
      </p:guideLst>
    </p:cSldViewPr>
  </p:slideViewPr>
  <p:notesTextViewPr>
    <p:cViewPr>
      <p:scale>
        <a:sx n="1" d="1"/>
        <a:sy n="1" d="1"/>
      </p:scale>
      <p:origin x="0" y="0"/>
    </p:cViewPr>
  </p:notesTextViewPr>
  <p:notesViewPr>
    <p:cSldViewPr snapToGrid="0">
      <p:cViewPr varScale="1">
        <p:scale>
          <a:sx n="68" d="100"/>
          <a:sy n="68" d="100"/>
        </p:scale>
        <p:origin x="3288" y="84"/>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handoutMaster" Target="handoutMasters/handoutMaster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notesMaster" Target="notesMasters/notes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 xmlns:a16="http://schemas.microsoft.com/office/drawing/2014/main" id="{4465D3EB-CBDD-4100-83B7-3BFE0A8F4119}"/>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 xmlns:a16="http://schemas.microsoft.com/office/drawing/2014/main" id="{C72B4595-A79D-4567-9FE1-DCF31A42B3D9}"/>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6E5C0719-993D-42E1-80ED-8F01056F36C2}" type="datetimeFigureOut">
              <a:rPr lang="en-US" smtClean="0"/>
              <a:t>10/13/2019</a:t>
            </a:fld>
            <a:endParaRPr lang="en-US" dirty="0"/>
          </a:p>
        </p:txBody>
      </p:sp>
      <p:sp>
        <p:nvSpPr>
          <p:cNvPr id="4" name="Footer Placeholder 3">
            <a:extLst>
              <a:ext uri="{FF2B5EF4-FFF2-40B4-BE49-F238E27FC236}">
                <a16:creationId xmlns="" xmlns:a16="http://schemas.microsoft.com/office/drawing/2014/main" id="{850E452F-E862-4273-987C-980229E53203}"/>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 xmlns:a16="http://schemas.microsoft.com/office/drawing/2014/main" id="{C3EE394C-9AD7-48EA-AB0F-18032A3E097A}"/>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B00421AD-3AC0-48CB-8727-BB447FD2264E}" type="slidenum">
              <a:rPr lang="en-US" smtClean="0"/>
              <a:t>‹#›</a:t>
            </a:fld>
            <a:endParaRPr lang="en-US" dirty="0"/>
          </a:p>
        </p:txBody>
      </p:sp>
    </p:spTree>
    <p:extLst>
      <p:ext uri="{BB962C8B-B14F-4D97-AF65-F5344CB8AC3E}">
        <p14:creationId xmlns:p14="http://schemas.microsoft.com/office/powerpoint/2010/main" val="326815982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1D3BC9C-6C58-464F-B94E-FD73C5FB016E}" type="datetimeFigureOut">
              <a:rPr lang="en-US" smtClean="0"/>
              <a:t>10/13/2019</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E60DC36-8EFA-4378-9855-E019C55AC472}" type="slidenum">
              <a:rPr lang="en-US" smtClean="0"/>
              <a:t>‹#›</a:t>
            </a:fld>
            <a:endParaRPr lang="en-US" dirty="0"/>
          </a:p>
        </p:txBody>
      </p:sp>
    </p:spTree>
    <p:extLst>
      <p:ext uri="{BB962C8B-B14F-4D97-AF65-F5344CB8AC3E}">
        <p14:creationId xmlns:p14="http://schemas.microsoft.com/office/powerpoint/2010/main" val="18770536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E60DC36-8EFA-4378-9855-E019C55AC472}" type="slidenum">
              <a:rPr lang="en-US" smtClean="0"/>
              <a:t>1</a:t>
            </a:fld>
            <a:endParaRPr lang="en-US" dirty="0"/>
          </a:p>
        </p:txBody>
      </p:sp>
    </p:spTree>
    <p:extLst>
      <p:ext uri="{BB962C8B-B14F-4D97-AF65-F5344CB8AC3E}">
        <p14:creationId xmlns:p14="http://schemas.microsoft.com/office/powerpoint/2010/main" val="414489006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E60DC36-8EFA-4378-9855-E019C55AC472}" type="slidenum">
              <a:rPr lang="en-US" smtClean="0"/>
              <a:t>10</a:t>
            </a:fld>
            <a:endParaRPr lang="en-US" dirty="0"/>
          </a:p>
        </p:txBody>
      </p:sp>
    </p:spTree>
    <p:extLst>
      <p:ext uri="{BB962C8B-B14F-4D97-AF65-F5344CB8AC3E}">
        <p14:creationId xmlns:p14="http://schemas.microsoft.com/office/powerpoint/2010/main" val="311942730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E60DC36-8EFA-4378-9855-E019C55AC472}" type="slidenum">
              <a:rPr lang="en-US" smtClean="0"/>
              <a:t>11</a:t>
            </a:fld>
            <a:endParaRPr lang="en-US" dirty="0"/>
          </a:p>
        </p:txBody>
      </p:sp>
    </p:spTree>
    <p:extLst>
      <p:ext uri="{BB962C8B-B14F-4D97-AF65-F5344CB8AC3E}">
        <p14:creationId xmlns:p14="http://schemas.microsoft.com/office/powerpoint/2010/main" val="395193626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E60DC36-8EFA-4378-9855-E019C55AC472}" type="slidenum">
              <a:rPr lang="en-US" smtClean="0"/>
              <a:t>12</a:t>
            </a:fld>
            <a:endParaRPr lang="en-US" dirty="0"/>
          </a:p>
        </p:txBody>
      </p:sp>
    </p:spTree>
    <p:extLst>
      <p:ext uri="{BB962C8B-B14F-4D97-AF65-F5344CB8AC3E}">
        <p14:creationId xmlns:p14="http://schemas.microsoft.com/office/powerpoint/2010/main" val="371668171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E60DC36-8EFA-4378-9855-E019C55AC472}" type="slidenum">
              <a:rPr lang="en-US" smtClean="0"/>
              <a:t>13</a:t>
            </a:fld>
            <a:endParaRPr lang="en-US" dirty="0"/>
          </a:p>
        </p:txBody>
      </p:sp>
    </p:spTree>
    <p:extLst>
      <p:ext uri="{BB962C8B-B14F-4D97-AF65-F5344CB8AC3E}">
        <p14:creationId xmlns:p14="http://schemas.microsoft.com/office/powerpoint/2010/main" val="213065309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E60DC36-8EFA-4378-9855-E019C55AC472}" type="slidenum">
              <a:rPr lang="en-US" smtClean="0"/>
              <a:t>14</a:t>
            </a:fld>
            <a:endParaRPr lang="en-US" dirty="0"/>
          </a:p>
        </p:txBody>
      </p:sp>
    </p:spTree>
    <p:extLst>
      <p:ext uri="{BB962C8B-B14F-4D97-AF65-F5344CB8AC3E}">
        <p14:creationId xmlns:p14="http://schemas.microsoft.com/office/powerpoint/2010/main" val="404683392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E60DC36-8EFA-4378-9855-E019C55AC472}" type="slidenum">
              <a:rPr lang="en-US" smtClean="0"/>
              <a:t>15</a:t>
            </a:fld>
            <a:endParaRPr lang="en-US" dirty="0"/>
          </a:p>
        </p:txBody>
      </p:sp>
    </p:spTree>
    <p:extLst>
      <p:ext uri="{BB962C8B-B14F-4D97-AF65-F5344CB8AC3E}">
        <p14:creationId xmlns:p14="http://schemas.microsoft.com/office/powerpoint/2010/main" val="116738151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E60DC36-8EFA-4378-9855-E019C55AC472}" type="slidenum">
              <a:rPr lang="en-US" smtClean="0"/>
              <a:t>16</a:t>
            </a:fld>
            <a:endParaRPr lang="en-US" dirty="0"/>
          </a:p>
        </p:txBody>
      </p:sp>
    </p:spTree>
    <p:extLst>
      <p:ext uri="{BB962C8B-B14F-4D97-AF65-F5344CB8AC3E}">
        <p14:creationId xmlns:p14="http://schemas.microsoft.com/office/powerpoint/2010/main" val="286683959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E60DC36-8EFA-4378-9855-E019C55AC472}" type="slidenum">
              <a:rPr lang="en-US" smtClean="0"/>
              <a:t>17</a:t>
            </a:fld>
            <a:endParaRPr lang="en-US" dirty="0"/>
          </a:p>
        </p:txBody>
      </p:sp>
    </p:spTree>
    <p:extLst>
      <p:ext uri="{BB962C8B-B14F-4D97-AF65-F5344CB8AC3E}">
        <p14:creationId xmlns:p14="http://schemas.microsoft.com/office/powerpoint/2010/main" val="385736295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E60DC36-8EFA-4378-9855-E019C55AC472}" type="slidenum">
              <a:rPr lang="en-US" smtClean="0"/>
              <a:t>2</a:t>
            </a:fld>
            <a:endParaRPr lang="en-US" dirty="0"/>
          </a:p>
        </p:txBody>
      </p:sp>
    </p:spTree>
    <p:extLst>
      <p:ext uri="{BB962C8B-B14F-4D97-AF65-F5344CB8AC3E}">
        <p14:creationId xmlns:p14="http://schemas.microsoft.com/office/powerpoint/2010/main" val="286190054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E60DC36-8EFA-4378-9855-E019C55AC472}" type="slidenum">
              <a:rPr lang="en-US" smtClean="0"/>
              <a:t>3</a:t>
            </a:fld>
            <a:endParaRPr lang="en-US" dirty="0"/>
          </a:p>
        </p:txBody>
      </p:sp>
    </p:spTree>
    <p:extLst>
      <p:ext uri="{BB962C8B-B14F-4D97-AF65-F5344CB8AC3E}">
        <p14:creationId xmlns:p14="http://schemas.microsoft.com/office/powerpoint/2010/main" val="323974427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E60DC36-8EFA-4378-9855-E019C55AC472}" type="slidenum">
              <a:rPr lang="en-US" smtClean="0"/>
              <a:t>4</a:t>
            </a:fld>
            <a:endParaRPr lang="en-US" dirty="0"/>
          </a:p>
        </p:txBody>
      </p:sp>
    </p:spTree>
    <p:extLst>
      <p:ext uri="{BB962C8B-B14F-4D97-AF65-F5344CB8AC3E}">
        <p14:creationId xmlns:p14="http://schemas.microsoft.com/office/powerpoint/2010/main" val="193836096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E60DC36-8EFA-4378-9855-E019C55AC472}" type="slidenum">
              <a:rPr lang="en-US" smtClean="0"/>
              <a:t>5</a:t>
            </a:fld>
            <a:endParaRPr lang="en-US" dirty="0"/>
          </a:p>
        </p:txBody>
      </p:sp>
    </p:spTree>
    <p:extLst>
      <p:ext uri="{BB962C8B-B14F-4D97-AF65-F5344CB8AC3E}">
        <p14:creationId xmlns:p14="http://schemas.microsoft.com/office/powerpoint/2010/main" val="236383922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E60DC36-8EFA-4378-9855-E019C55AC472}" type="slidenum">
              <a:rPr lang="en-US" smtClean="0"/>
              <a:t>6</a:t>
            </a:fld>
            <a:endParaRPr lang="en-US" dirty="0"/>
          </a:p>
        </p:txBody>
      </p:sp>
    </p:spTree>
    <p:extLst>
      <p:ext uri="{BB962C8B-B14F-4D97-AF65-F5344CB8AC3E}">
        <p14:creationId xmlns:p14="http://schemas.microsoft.com/office/powerpoint/2010/main" val="119583713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E60DC36-8EFA-4378-9855-E019C55AC472}" type="slidenum">
              <a:rPr lang="en-US" smtClean="0"/>
              <a:t>7</a:t>
            </a:fld>
            <a:endParaRPr lang="en-US" dirty="0"/>
          </a:p>
        </p:txBody>
      </p:sp>
    </p:spTree>
    <p:extLst>
      <p:ext uri="{BB962C8B-B14F-4D97-AF65-F5344CB8AC3E}">
        <p14:creationId xmlns:p14="http://schemas.microsoft.com/office/powerpoint/2010/main" val="98374273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E60DC36-8EFA-4378-9855-E019C55AC472}" type="slidenum">
              <a:rPr lang="en-US" smtClean="0"/>
              <a:t>8</a:t>
            </a:fld>
            <a:endParaRPr lang="en-US" dirty="0"/>
          </a:p>
        </p:txBody>
      </p:sp>
    </p:spTree>
    <p:extLst>
      <p:ext uri="{BB962C8B-B14F-4D97-AF65-F5344CB8AC3E}">
        <p14:creationId xmlns:p14="http://schemas.microsoft.com/office/powerpoint/2010/main" val="187372177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E60DC36-8EFA-4378-9855-E019C55AC472}" type="slidenum">
              <a:rPr lang="en-US" smtClean="0"/>
              <a:t>9</a:t>
            </a:fld>
            <a:endParaRPr lang="en-US" dirty="0"/>
          </a:p>
        </p:txBody>
      </p:sp>
    </p:spTree>
    <p:extLst>
      <p:ext uri="{BB962C8B-B14F-4D97-AF65-F5344CB8AC3E}">
        <p14:creationId xmlns:p14="http://schemas.microsoft.com/office/powerpoint/2010/main" val="40869638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8E0F864C-44C4-4000-952D-01F31BFB3FD3}"/>
              </a:ext>
            </a:extLst>
          </p:cNvPr>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a:extLst>
              <a:ext uri="{FF2B5EF4-FFF2-40B4-BE49-F238E27FC236}">
                <a16:creationId xmlns="" xmlns:a16="http://schemas.microsoft.com/office/drawing/2014/main" id="{21392E06-C914-467E-9D4F-BD763EDA2DD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a:extLst>
              <a:ext uri="{FF2B5EF4-FFF2-40B4-BE49-F238E27FC236}">
                <a16:creationId xmlns="" xmlns:a16="http://schemas.microsoft.com/office/drawing/2014/main" id="{1FBEFBAF-82E9-49AD-B2CF-7D154E024431}"/>
              </a:ext>
            </a:extLst>
          </p:cNvPr>
          <p:cNvSpPr>
            <a:spLocks noGrp="1"/>
          </p:cNvSpPr>
          <p:nvPr>
            <p:ph type="dt" sz="half" idx="10"/>
          </p:nvPr>
        </p:nvSpPr>
        <p:spPr/>
        <p:txBody>
          <a:bodyPr/>
          <a:lstStyle/>
          <a:p>
            <a:fld id="{40DA1498-92C7-4E4B-8045-C9195F453964}" type="datetimeFigureOut">
              <a:rPr lang="en-US" smtClean="0"/>
              <a:t>10/13/2019</a:t>
            </a:fld>
            <a:endParaRPr lang="en-US" dirty="0"/>
          </a:p>
        </p:txBody>
      </p:sp>
      <p:sp>
        <p:nvSpPr>
          <p:cNvPr id="5" name="Footer Placeholder 4">
            <a:extLst>
              <a:ext uri="{FF2B5EF4-FFF2-40B4-BE49-F238E27FC236}">
                <a16:creationId xmlns="" xmlns:a16="http://schemas.microsoft.com/office/drawing/2014/main" id="{5AD8006A-94B1-44F7-972D-56767EDE3CC3}"/>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 xmlns:a16="http://schemas.microsoft.com/office/drawing/2014/main" id="{F5E7BFAB-D84B-45E1-A0BD-2516AC14F8AC}"/>
              </a:ext>
            </a:extLst>
          </p:cNvPr>
          <p:cNvSpPr>
            <a:spLocks noGrp="1"/>
          </p:cNvSpPr>
          <p:nvPr>
            <p:ph type="sldNum" sz="quarter" idx="12"/>
          </p:nvPr>
        </p:nvSpPr>
        <p:spPr/>
        <p:txBody>
          <a:bodyPr/>
          <a:lstStyle/>
          <a:p>
            <a:fld id="{06FEDF93-2BFD-41CA-ABC7-B039102F3792}" type="slidenum">
              <a:rPr lang="en-US" smtClean="0"/>
              <a:t>‹#›</a:t>
            </a:fld>
            <a:endParaRPr lang="en-US" dirty="0"/>
          </a:p>
        </p:txBody>
      </p:sp>
    </p:spTree>
    <p:extLst>
      <p:ext uri="{BB962C8B-B14F-4D97-AF65-F5344CB8AC3E}">
        <p14:creationId xmlns:p14="http://schemas.microsoft.com/office/powerpoint/2010/main" val="485646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65F7B869-BFB2-4C20-8AB1-46704BB3D177}"/>
              </a:ext>
            </a:extLst>
          </p:cNvPr>
          <p:cNvSpPr>
            <a:spLocks noGrp="1"/>
          </p:cNvSpPr>
          <p:nvPr>
            <p:ph type="title"/>
          </p:nvPr>
        </p:nvSpPr>
        <p:spPr/>
        <p:txBody>
          <a:bodyPr/>
          <a:lstStyle/>
          <a:p>
            <a:r>
              <a:rPr lang="en-US" smtClean="0"/>
              <a:t>Click to edit Master title style</a:t>
            </a:r>
            <a:endParaRPr lang="en-US"/>
          </a:p>
        </p:txBody>
      </p:sp>
      <p:sp>
        <p:nvSpPr>
          <p:cNvPr id="3" name="Vertical Text Placeholder 2">
            <a:extLst>
              <a:ext uri="{FF2B5EF4-FFF2-40B4-BE49-F238E27FC236}">
                <a16:creationId xmlns="" xmlns:a16="http://schemas.microsoft.com/office/drawing/2014/main" id="{19F007DB-4F12-4428-9C48-5120DF07046D}"/>
              </a:ext>
            </a:extLst>
          </p:cNvPr>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a:extLst>
              <a:ext uri="{FF2B5EF4-FFF2-40B4-BE49-F238E27FC236}">
                <a16:creationId xmlns="" xmlns:a16="http://schemas.microsoft.com/office/drawing/2014/main" id="{16FFA8DA-0E31-4CA6-BBFC-2467AAD1D30B}"/>
              </a:ext>
            </a:extLst>
          </p:cNvPr>
          <p:cNvSpPr>
            <a:spLocks noGrp="1"/>
          </p:cNvSpPr>
          <p:nvPr>
            <p:ph type="dt" sz="half" idx="10"/>
          </p:nvPr>
        </p:nvSpPr>
        <p:spPr/>
        <p:txBody>
          <a:bodyPr/>
          <a:lstStyle/>
          <a:p>
            <a:fld id="{40DA1498-92C7-4E4B-8045-C9195F453964}" type="datetimeFigureOut">
              <a:rPr lang="en-US" smtClean="0"/>
              <a:t>10/13/2019</a:t>
            </a:fld>
            <a:endParaRPr lang="en-US" dirty="0"/>
          </a:p>
        </p:txBody>
      </p:sp>
      <p:sp>
        <p:nvSpPr>
          <p:cNvPr id="5" name="Footer Placeholder 4">
            <a:extLst>
              <a:ext uri="{FF2B5EF4-FFF2-40B4-BE49-F238E27FC236}">
                <a16:creationId xmlns="" xmlns:a16="http://schemas.microsoft.com/office/drawing/2014/main" id="{064974BD-9845-459A-9AAA-12731E2507C4}"/>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 xmlns:a16="http://schemas.microsoft.com/office/drawing/2014/main" id="{C2A71B0A-FDFB-4B2C-A9EC-2334C590013E}"/>
              </a:ext>
            </a:extLst>
          </p:cNvPr>
          <p:cNvSpPr>
            <a:spLocks noGrp="1"/>
          </p:cNvSpPr>
          <p:nvPr>
            <p:ph type="sldNum" sz="quarter" idx="12"/>
          </p:nvPr>
        </p:nvSpPr>
        <p:spPr/>
        <p:txBody>
          <a:bodyPr/>
          <a:lstStyle/>
          <a:p>
            <a:fld id="{06FEDF93-2BFD-41CA-ABC7-B039102F3792}" type="slidenum">
              <a:rPr lang="en-US" smtClean="0"/>
              <a:t>‹#›</a:t>
            </a:fld>
            <a:endParaRPr lang="en-US" dirty="0"/>
          </a:p>
        </p:txBody>
      </p:sp>
    </p:spTree>
    <p:extLst>
      <p:ext uri="{BB962C8B-B14F-4D97-AF65-F5344CB8AC3E}">
        <p14:creationId xmlns:p14="http://schemas.microsoft.com/office/powerpoint/2010/main" val="39314092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 xmlns:a16="http://schemas.microsoft.com/office/drawing/2014/main" id="{E60B5D73-1652-4A8E-B5A3-101523D7290A}"/>
              </a:ext>
            </a:extLst>
          </p:cNvPr>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a:extLst>
              <a:ext uri="{FF2B5EF4-FFF2-40B4-BE49-F238E27FC236}">
                <a16:creationId xmlns="" xmlns:a16="http://schemas.microsoft.com/office/drawing/2014/main" id="{A9B7FB99-7425-444D-B602-01B672BCE8C6}"/>
              </a:ext>
            </a:extLst>
          </p:cNvPr>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a:extLst>
              <a:ext uri="{FF2B5EF4-FFF2-40B4-BE49-F238E27FC236}">
                <a16:creationId xmlns="" xmlns:a16="http://schemas.microsoft.com/office/drawing/2014/main" id="{00EEA9C5-552A-48A1-AB54-ED54209B3B48}"/>
              </a:ext>
            </a:extLst>
          </p:cNvPr>
          <p:cNvSpPr>
            <a:spLocks noGrp="1"/>
          </p:cNvSpPr>
          <p:nvPr>
            <p:ph type="dt" sz="half" idx="10"/>
          </p:nvPr>
        </p:nvSpPr>
        <p:spPr/>
        <p:txBody>
          <a:bodyPr/>
          <a:lstStyle/>
          <a:p>
            <a:fld id="{40DA1498-92C7-4E4B-8045-C9195F453964}" type="datetimeFigureOut">
              <a:rPr lang="en-US" smtClean="0"/>
              <a:t>10/13/2019</a:t>
            </a:fld>
            <a:endParaRPr lang="en-US" dirty="0"/>
          </a:p>
        </p:txBody>
      </p:sp>
      <p:sp>
        <p:nvSpPr>
          <p:cNvPr id="5" name="Footer Placeholder 4">
            <a:extLst>
              <a:ext uri="{FF2B5EF4-FFF2-40B4-BE49-F238E27FC236}">
                <a16:creationId xmlns="" xmlns:a16="http://schemas.microsoft.com/office/drawing/2014/main" id="{1A83AAA3-4155-48FB-8F00-16DBE0C9C256}"/>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 xmlns:a16="http://schemas.microsoft.com/office/drawing/2014/main" id="{5D694EAE-CB3C-4DEF-A66D-583C7AAC92D8}"/>
              </a:ext>
            </a:extLst>
          </p:cNvPr>
          <p:cNvSpPr>
            <a:spLocks noGrp="1"/>
          </p:cNvSpPr>
          <p:nvPr>
            <p:ph type="sldNum" sz="quarter" idx="12"/>
          </p:nvPr>
        </p:nvSpPr>
        <p:spPr/>
        <p:txBody>
          <a:bodyPr/>
          <a:lstStyle/>
          <a:p>
            <a:fld id="{06FEDF93-2BFD-41CA-ABC7-B039102F3792}" type="slidenum">
              <a:rPr lang="en-US" smtClean="0"/>
              <a:t>‹#›</a:t>
            </a:fld>
            <a:endParaRPr lang="en-US" dirty="0"/>
          </a:p>
        </p:txBody>
      </p:sp>
    </p:spTree>
    <p:extLst>
      <p:ext uri="{BB962C8B-B14F-4D97-AF65-F5344CB8AC3E}">
        <p14:creationId xmlns:p14="http://schemas.microsoft.com/office/powerpoint/2010/main" val="17468042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4C807FBE-061D-452C-A8A6-213063CFD678}"/>
              </a:ext>
            </a:extLst>
          </p:cNvPr>
          <p:cNvSpPr>
            <a:spLocks noGrp="1"/>
          </p:cNvSpPr>
          <p:nvPr>
            <p:ph type="title"/>
          </p:nvPr>
        </p:nvSpPr>
        <p:spPr/>
        <p:txBody>
          <a:bodyPr/>
          <a:lstStyle/>
          <a:p>
            <a:r>
              <a:rPr lang="en-US" smtClean="0"/>
              <a:t>Click to edit Master title style</a:t>
            </a:r>
            <a:endParaRPr lang="en-US"/>
          </a:p>
        </p:txBody>
      </p:sp>
      <p:sp>
        <p:nvSpPr>
          <p:cNvPr id="3" name="Content Placeholder 2">
            <a:extLst>
              <a:ext uri="{FF2B5EF4-FFF2-40B4-BE49-F238E27FC236}">
                <a16:creationId xmlns="" xmlns:a16="http://schemas.microsoft.com/office/drawing/2014/main" id="{433A3535-1708-499D-B5D2-7D8F9FD182D0}"/>
              </a:ext>
            </a:extLst>
          </p:cNvPr>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a:extLst>
              <a:ext uri="{FF2B5EF4-FFF2-40B4-BE49-F238E27FC236}">
                <a16:creationId xmlns="" xmlns:a16="http://schemas.microsoft.com/office/drawing/2014/main" id="{ACB06063-A112-49AB-80C8-504D99ECD771}"/>
              </a:ext>
            </a:extLst>
          </p:cNvPr>
          <p:cNvSpPr>
            <a:spLocks noGrp="1"/>
          </p:cNvSpPr>
          <p:nvPr>
            <p:ph type="dt" sz="half" idx="10"/>
          </p:nvPr>
        </p:nvSpPr>
        <p:spPr/>
        <p:txBody>
          <a:bodyPr/>
          <a:lstStyle/>
          <a:p>
            <a:fld id="{40DA1498-92C7-4E4B-8045-C9195F453964}" type="datetimeFigureOut">
              <a:rPr lang="en-US" smtClean="0"/>
              <a:t>10/13/2019</a:t>
            </a:fld>
            <a:endParaRPr lang="en-US" dirty="0"/>
          </a:p>
        </p:txBody>
      </p:sp>
      <p:sp>
        <p:nvSpPr>
          <p:cNvPr id="5" name="Footer Placeholder 4">
            <a:extLst>
              <a:ext uri="{FF2B5EF4-FFF2-40B4-BE49-F238E27FC236}">
                <a16:creationId xmlns="" xmlns:a16="http://schemas.microsoft.com/office/drawing/2014/main" id="{6344C8D5-F898-4318-A76D-1FBD87329198}"/>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 xmlns:a16="http://schemas.microsoft.com/office/drawing/2014/main" id="{2976EC76-E8E8-4FFA-B671-7FA2F3EF5DEF}"/>
              </a:ext>
            </a:extLst>
          </p:cNvPr>
          <p:cNvSpPr>
            <a:spLocks noGrp="1"/>
          </p:cNvSpPr>
          <p:nvPr>
            <p:ph type="sldNum" sz="quarter" idx="12"/>
          </p:nvPr>
        </p:nvSpPr>
        <p:spPr/>
        <p:txBody>
          <a:bodyPr/>
          <a:lstStyle/>
          <a:p>
            <a:fld id="{06FEDF93-2BFD-41CA-ABC7-B039102F3792}" type="slidenum">
              <a:rPr lang="en-US" smtClean="0"/>
              <a:t>‹#›</a:t>
            </a:fld>
            <a:endParaRPr lang="en-US" dirty="0"/>
          </a:p>
        </p:txBody>
      </p:sp>
    </p:spTree>
    <p:extLst>
      <p:ext uri="{BB962C8B-B14F-4D97-AF65-F5344CB8AC3E}">
        <p14:creationId xmlns:p14="http://schemas.microsoft.com/office/powerpoint/2010/main" val="27892872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B6C2CABF-E3C1-431A-A69C-D4881CC43F0F}"/>
              </a:ext>
            </a:extLst>
          </p:cNvPr>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a:extLst>
              <a:ext uri="{FF2B5EF4-FFF2-40B4-BE49-F238E27FC236}">
                <a16:creationId xmlns="" xmlns:a16="http://schemas.microsoft.com/office/drawing/2014/main" id="{D5584226-69DA-4211-B2C8-C29FD05A4A6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a:extLst>
              <a:ext uri="{FF2B5EF4-FFF2-40B4-BE49-F238E27FC236}">
                <a16:creationId xmlns="" xmlns:a16="http://schemas.microsoft.com/office/drawing/2014/main" id="{D5FF82DB-B518-40FD-8A66-44B874C055FB}"/>
              </a:ext>
            </a:extLst>
          </p:cNvPr>
          <p:cNvSpPr>
            <a:spLocks noGrp="1"/>
          </p:cNvSpPr>
          <p:nvPr>
            <p:ph type="dt" sz="half" idx="10"/>
          </p:nvPr>
        </p:nvSpPr>
        <p:spPr/>
        <p:txBody>
          <a:bodyPr/>
          <a:lstStyle/>
          <a:p>
            <a:fld id="{40DA1498-92C7-4E4B-8045-C9195F453964}" type="datetimeFigureOut">
              <a:rPr lang="en-US" smtClean="0"/>
              <a:t>10/13/2019</a:t>
            </a:fld>
            <a:endParaRPr lang="en-US" dirty="0"/>
          </a:p>
        </p:txBody>
      </p:sp>
      <p:sp>
        <p:nvSpPr>
          <p:cNvPr id="5" name="Footer Placeholder 4">
            <a:extLst>
              <a:ext uri="{FF2B5EF4-FFF2-40B4-BE49-F238E27FC236}">
                <a16:creationId xmlns="" xmlns:a16="http://schemas.microsoft.com/office/drawing/2014/main" id="{FCC1CCEE-725F-4745-837B-87EFB70E71D8}"/>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 xmlns:a16="http://schemas.microsoft.com/office/drawing/2014/main" id="{C561522A-E0E6-406B-BF30-A7C7A57294BE}"/>
              </a:ext>
            </a:extLst>
          </p:cNvPr>
          <p:cNvSpPr>
            <a:spLocks noGrp="1"/>
          </p:cNvSpPr>
          <p:nvPr>
            <p:ph type="sldNum" sz="quarter" idx="12"/>
          </p:nvPr>
        </p:nvSpPr>
        <p:spPr/>
        <p:txBody>
          <a:bodyPr/>
          <a:lstStyle/>
          <a:p>
            <a:fld id="{06FEDF93-2BFD-41CA-ABC7-B039102F3792}" type="slidenum">
              <a:rPr lang="en-US" smtClean="0"/>
              <a:t>‹#›</a:t>
            </a:fld>
            <a:endParaRPr lang="en-US" dirty="0"/>
          </a:p>
        </p:txBody>
      </p:sp>
    </p:spTree>
    <p:extLst>
      <p:ext uri="{BB962C8B-B14F-4D97-AF65-F5344CB8AC3E}">
        <p14:creationId xmlns:p14="http://schemas.microsoft.com/office/powerpoint/2010/main" val="12300417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DBCC9BDC-6F21-4EF5-A8DD-E35E27EACA58}"/>
              </a:ext>
            </a:extLst>
          </p:cNvPr>
          <p:cNvSpPr>
            <a:spLocks noGrp="1"/>
          </p:cNvSpPr>
          <p:nvPr>
            <p:ph type="title"/>
          </p:nvPr>
        </p:nvSpPr>
        <p:spPr/>
        <p:txBody>
          <a:bodyPr/>
          <a:lstStyle/>
          <a:p>
            <a:r>
              <a:rPr lang="en-US" smtClean="0"/>
              <a:t>Click to edit Master title style</a:t>
            </a:r>
            <a:endParaRPr lang="en-US"/>
          </a:p>
        </p:txBody>
      </p:sp>
      <p:sp>
        <p:nvSpPr>
          <p:cNvPr id="3" name="Content Placeholder 2">
            <a:extLst>
              <a:ext uri="{FF2B5EF4-FFF2-40B4-BE49-F238E27FC236}">
                <a16:creationId xmlns="" xmlns:a16="http://schemas.microsoft.com/office/drawing/2014/main" id="{6B968D5F-2AB6-42D3-A54E-AB3E60325170}"/>
              </a:ext>
            </a:extLst>
          </p:cNvPr>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a:extLst>
              <a:ext uri="{FF2B5EF4-FFF2-40B4-BE49-F238E27FC236}">
                <a16:creationId xmlns="" xmlns:a16="http://schemas.microsoft.com/office/drawing/2014/main" id="{465AB07F-D5F7-402A-AE4E-027BF1CA9127}"/>
              </a:ext>
            </a:extLst>
          </p:cNvPr>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a:extLst>
              <a:ext uri="{FF2B5EF4-FFF2-40B4-BE49-F238E27FC236}">
                <a16:creationId xmlns="" xmlns:a16="http://schemas.microsoft.com/office/drawing/2014/main" id="{85108EDC-3863-43B9-93C7-37465DC73B28}"/>
              </a:ext>
            </a:extLst>
          </p:cNvPr>
          <p:cNvSpPr>
            <a:spLocks noGrp="1"/>
          </p:cNvSpPr>
          <p:nvPr>
            <p:ph type="dt" sz="half" idx="10"/>
          </p:nvPr>
        </p:nvSpPr>
        <p:spPr/>
        <p:txBody>
          <a:bodyPr/>
          <a:lstStyle/>
          <a:p>
            <a:fld id="{40DA1498-92C7-4E4B-8045-C9195F453964}" type="datetimeFigureOut">
              <a:rPr lang="en-US" smtClean="0"/>
              <a:t>10/13/2019</a:t>
            </a:fld>
            <a:endParaRPr lang="en-US" dirty="0"/>
          </a:p>
        </p:txBody>
      </p:sp>
      <p:sp>
        <p:nvSpPr>
          <p:cNvPr id="6" name="Footer Placeholder 5">
            <a:extLst>
              <a:ext uri="{FF2B5EF4-FFF2-40B4-BE49-F238E27FC236}">
                <a16:creationId xmlns="" xmlns:a16="http://schemas.microsoft.com/office/drawing/2014/main" id="{A777D452-958D-4159-A9A4-16DD29680A04}"/>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 xmlns:a16="http://schemas.microsoft.com/office/drawing/2014/main" id="{289654B6-1460-48B9-AC7E-592F68BAB276}"/>
              </a:ext>
            </a:extLst>
          </p:cNvPr>
          <p:cNvSpPr>
            <a:spLocks noGrp="1"/>
          </p:cNvSpPr>
          <p:nvPr>
            <p:ph type="sldNum" sz="quarter" idx="12"/>
          </p:nvPr>
        </p:nvSpPr>
        <p:spPr/>
        <p:txBody>
          <a:bodyPr/>
          <a:lstStyle/>
          <a:p>
            <a:fld id="{06FEDF93-2BFD-41CA-ABC7-B039102F3792}" type="slidenum">
              <a:rPr lang="en-US" smtClean="0"/>
              <a:t>‹#›</a:t>
            </a:fld>
            <a:endParaRPr lang="en-US" dirty="0"/>
          </a:p>
        </p:txBody>
      </p:sp>
    </p:spTree>
    <p:extLst>
      <p:ext uri="{BB962C8B-B14F-4D97-AF65-F5344CB8AC3E}">
        <p14:creationId xmlns:p14="http://schemas.microsoft.com/office/powerpoint/2010/main" val="3974041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7EE8C848-926A-4FD3-A311-A100A2662BE1}"/>
              </a:ext>
            </a:extLst>
          </p:cNvPr>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a:extLst>
              <a:ext uri="{FF2B5EF4-FFF2-40B4-BE49-F238E27FC236}">
                <a16:creationId xmlns="" xmlns:a16="http://schemas.microsoft.com/office/drawing/2014/main" id="{3C8ECD90-B4F0-4DFB-BB3D-F2310207896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a:extLst>
              <a:ext uri="{FF2B5EF4-FFF2-40B4-BE49-F238E27FC236}">
                <a16:creationId xmlns="" xmlns:a16="http://schemas.microsoft.com/office/drawing/2014/main" id="{335A6C3A-033E-474B-AB97-D8291A04E7DD}"/>
              </a:ext>
            </a:extLst>
          </p:cNvPr>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a:extLst>
              <a:ext uri="{FF2B5EF4-FFF2-40B4-BE49-F238E27FC236}">
                <a16:creationId xmlns="" xmlns:a16="http://schemas.microsoft.com/office/drawing/2014/main" id="{A532B928-3A23-4FCA-AD1F-E45A467B54F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a:extLst>
              <a:ext uri="{FF2B5EF4-FFF2-40B4-BE49-F238E27FC236}">
                <a16:creationId xmlns="" xmlns:a16="http://schemas.microsoft.com/office/drawing/2014/main" id="{3BDC8376-6FC6-4A11-B0DB-9A148E9C00E2}"/>
              </a:ext>
            </a:extLst>
          </p:cNvPr>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a:extLst>
              <a:ext uri="{FF2B5EF4-FFF2-40B4-BE49-F238E27FC236}">
                <a16:creationId xmlns="" xmlns:a16="http://schemas.microsoft.com/office/drawing/2014/main" id="{6E80206F-8846-425C-A56E-16FFBA442014}"/>
              </a:ext>
            </a:extLst>
          </p:cNvPr>
          <p:cNvSpPr>
            <a:spLocks noGrp="1"/>
          </p:cNvSpPr>
          <p:nvPr>
            <p:ph type="dt" sz="half" idx="10"/>
          </p:nvPr>
        </p:nvSpPr>
        <p:spPr/>
        <p:txBody>
          <a:bodyPr/>
          <a:lstStyle/>
          <a:p>
            <a:fld id="{40DA1498-92C7-4E4B-8045-C9195F453964}" type="datetimeFigureOut">
              <a:rPr lang="en-US" smtClean="0"/>
              <a:t>10/13/2019</a:t>
            </a:fld>
            <a:endParaRPr lang="en-US" dirty="0"/>
          </a:p>
        </p:txBody>
      </p:sp>
      <p:sp>
        <p:nvSpPr>
          <p:cNvPr id="8" name="Footer Placeholder 7">
            <a:extLst>
              <a:ext uri="{FF2B5EF4-FFF2-40B4-BE49-F238E27FC236}">
                <a16:creationId xmlns="" xmlns:a16="http://schemas.microsoft.com/office/drawing/2014/main" id="{6A45E89F-12CF-4561-A5F2-1E05783A3063}"/>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 xmlns:a16="http://schemas.microsoft.com/office/drawing/2014/main" id="{9EB4DFE4-927C-43B1-A061-5CB97FFB33BE}"/>
              </a:ext>
            </a:extLst>
          </p:cNvPr>
          <p:cNvSpPr>
            <a:spLocks noGrp="1"/>
          </p:cNvSpPr>
          <p:nvPr>
            <p:ph type="sldNum" sz="quarter" idx="12"/>
          </p:nvPr>
        </p:nvSpPr>
        <p:spPr/>
        <p:txBody>
          <a:bodyPr/>
          <a:lstStyle/>
          <a:p>
            <a:fld id="{06FEDF93-2BFD-41CA-ABC7-B039102F3792}" type="slidenum">
              <a:rPr lang="en-US" smtClean="0"/>
              <a:t>‹#›</a:t>
            </a:fld>
            <a:endParaRPr lang="en-US" dirty="0"/>
          </a:p>
        </p:txBody>
      </p:sp>
    </p:spTree>
    <p:extLst>
      <p:ext uri="{BB962C8B-B14F-4D97-AF65-F5344CB8AC3E}">
        <p14:creationId xmlns:p14="http://schemas.microsoft.com/office/powerpoint/2010/main" val="4690582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B560E367-8DA0-4655-BCBC-F4280D8642CD}"/>
              </a:ext>
            </a:extLst>
          </p:cNvPr>
          <p:cNvSpPr>
            <a:spLocks noGrp="1"/>
          </p:cNvSpPr>
          <p:nvPr>
            <p:ph type="title"/>
          </p:nvPr>
        </p:nvSpPr>
        <p:spPr/>
        <p:txBody>
          <a:bodyPr/>
          <a:lstStyle/>
          <a:p>
            <a:r>
              <a:rPr lang="en-US" smtClean="0"/>
              <a:t>Click to edit Master title style</a:t>
            </a:r>
            <a:endParaRPr lang="en-US"/>
          </a:p>
        </p:txBody>
      </p:sp>
      <p:sp>
        <p:nvSpPr>
          <p:cNvPr id="3" name="Date Placeholder 2">
            <a:extLst>
              <a:ext uri="{FF2B5EF4-FFF2-40B4-BE49-F238E27FC236}">
                <a16:creationId xmlns="" xmlns:a16="http://schemas.microsoft.com/office/drawing/2014/main" id="{2FEF9592-AA3C-4CF8-A5DB-4D010195A438}"/>
              </a:ext>
            </a:extLst>
          </p:cNvPr>
          <p:cNvSpPr>
            <a:spLocks noGrp="1"/>
          </p:cNvSpPr>
          <p:nvPr>
            <p:ph type="dt" sz="half" idx="10"/>
          </p:nvPr>
        </p:nvSpPr>
        <p:spPr/>
        <p:txBody>
          <a:bodyPr/>
          <a:lstStyle/>
          <a:p>
            <a:fld id="{40DA1498-92C7-4E4B-8045-C9195F453964}" type="datetimeFigureOut">
              <a:rPr lang="en-US" smtClean="0"/>
              <a:t>10/13/2019</a:t>
            </a:fld>
            <a:endParaRPr lang="en-US" dirty="0"/>
          </a:p>
        </p:txBody>
      </p:sp>
      <p:sp>
        <p:nvSpPr>
          <p:cNvPr id="4" name="Footer Placeholder 3">
            <a:extLst>
              <a:ext uri="{FF2B5EF4-FFF2-40B4-BE49-F238E27FC236}">
                <a16:creationId xmlns="" xmlns:a16="http://schemas.microsoft.com/office/drawing/2014/main" id="{3C2C9377-F93E-4515-852A-264707755154}"/>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 xmlns:a16="http://schemas.microsoft.com/office/drawing/2014/main" id="{9AED076D-476B-42BA-8795-14FE6C1E6974}"/>
              </a:ext>
            </a:extLst>
          </p:cNvPr>
          <p:cNvSpPr>
            <a:spLocks noGrp="1"/>
          </p:cNvSpPr>
          <p:nvPr>
            <p:ph type="sldNum" sz="quarter" idx="12"/>
          </p:nvPr>
        </p:nvSpPr>
        <p:spPr/>
        <p:txBody>
          <a:bodyPr/>
          <a:lstStyle/>
          <a:p>
            <a:fld id="{06FEDF93-2BFD-41CA-ABC7-B039102F3792}" type="slidenum">
              <a:rPr lang="en-US" smtClean="0"/>
              <a:t>‹#›</a:t>
            </a:fld>
            <a:endParaRPr lang="en-US" dirty="0"/>
          </a:p>
        </p:txBody>
      </p:sp>
    </p:spTree>
    <p:extLst>
      <p:ext uri="{BB962C8B-B14F-4D97-AF65-F5344CB8AC3E}">
        <p14:creationId xmlns:p14="http://schemas.microsoft.com/office/powerpoint/2010/main" val="36255511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 xmlns:a16="http://schemas.microsoft.com/office/drawing/2014/main" id="{1EA599B4-6AB2-4190-82B5-7667EE1E922A}"/>
              </a:ext>
            </a:extLst>
          </p:cNvPr>
          <p:cNvSpPr>
            <a:spLocks noGrp="1"/>
          </p:cNvSpPr>
          <p:nvPr>
            <p:ph type="dt" sz="half" idx="10"/>
          </p:nvPr>
        </p:nvSpPr>
        <p:spPr/>
        <p:txBody>
          <a:bodyPr/>
          <a:lstStyle/>
          <a:p>
            <a:fld id="{40DA1498-92C7-4E4B-8045-C9195F453964}" type="datetimeFigureOut">
              <a:rPr lang="en-US" smtClean="0"/>
              <a:t>10/13/2019</a:t>
            </a:fld>
            <a:endParaRPr lang="en-US" dirty="0"/>
          </a:p>
        </p:txBody>
      </p:sp>
      <p:sp>
        <p:nvSpPr>
          <p:cNvPr id="3" name="Footer Placeholder 2">
            <a:extLst>
              <a:ext uri="{FF2B5EF4-FFF2-40B4-BE49-F238E27FC236}">
                <a16:creationId xmlns="" xmlns:a16="http://schemas.microsoft.com/office/drawing/2014/main" id="{1B8FBFB3-AD86-4E39-B8AE-B4EC14528156}"/>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 xmlns:a16="http://schemas.microsoft.com/office/drawing/2014/main" id="{B9A4AF55-C114-4B60-9A20-56B00A11B3BF}"/>
              </a:ext>
            </a:extLst>
          </p:cNvPr>
          <p:cNvSpPr>
            <a:spLocks noGrp="1"/>
          </p:cNvSpPr>
          <p:nvPr>
            <p:ph type="sldNum" sz="quarter" idx="12"/>
          </p:nvPr>
        </p:nvSpPr>
        <p:spPr/>
        <p:txBody>
          <a:bodyPr/>
          <a:lstStyle/>
          <a:p>
            <a:fld id="{06FEDF93-2BFD-41CA-ABC7-B039102F3792}" type="slidenum">
              <a:rPr lang="en-US" smtClean="0"/>
              <a:t>‹#›</a:t>
            </a:fld>
            <a:endParaRPr lang="en-US" dirty="0"/>
          </a:p>
        </p:txBody>
      </p:sp>
    </p:spTree>
    <p:extLst>
      <p:ext uri="{BB962C8B-B14F-4D97-AF65-F5344CB8AC3E}">
        <p14:creationId xmlns:p14="http://schemas.microsoft.com/office/powerpoint/2010/main" val="30582002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70883DA1-5CB8-405D-9613-8A9B7BC5664C}"/>
              </a:ext>
            </a:extLst>
          </p:cNvPr>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a:extLst>
              <a:ext uri="{FF2B5EF4-FFF2-40B4-BE49-F238E27FC236}">
                <a16:creationId xmlns="" xmlns:a16="http://schemas.microsoft.com/office/drawing/2014/main" id="{9842BB15-A24D-42E9-9CAE-BB827226301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a:extLst>
              <a:ext uri="{FF2B5EF4-FFF2-40B4-BE49-F238E27FC236}">
                <a16:creationId xmlns="" xmlns:a16="http://schemas.microsoft.com/office/drawing/2014/main" id="{78F0849D-D3C3-462A-9751-4EAB0B9145E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a:extLst>
              <a:ext uri="{FF2B5EF4-FFF2-40B4-BE49-F238E27FC236}">
                <a16:creationId xmlns="" xmlns:a16="http://schemas.microsoft.com/office/drawing/2014/main" id="{F180DD20-7A20-4574-98A4-427795876739}"/>
              </a:ext>
            </a:extLst>
          </p:cNvPr>
          <p:cNvSpPr>
            <a:spLocks noGrp="1"/>
          </p:cNvSpPr>
          <p:nvPr>
            <p:ph type="dt" sz="half" idx="10"/>
          </p:nvPr>
        </p:nvSpPr>
        <p:spPr/>
        <p:txBody>
          <a:bodyPr/>
          <a:lstStyle/>
          <a:p>
            <a:fld id="{40DA1498-92C7-4E4B-8045-C9195F453964}" type="datetimeFigureOut">
              <a:rPr lang="en-US" smtClean="0"/>
              <a:t>10/13/2019</a:t>
            </a:fld>
            <a:endParaRPr lang="en-US" dirty="0"/>
          </a:p>
        </p:txBody>
      </p:sp>
      <p:sp>
        <p:nvSpPr>
          <p:cNvPr id="6" name="Footer Placeholder 5">
            <a:extLst>
              <a:ext uri="{FF2B5EF4-FFF2-40B4-BE49-F238E27FC236}">
                <a16:creationId xmlns="" xmlns:a16="http://schemas.microsoft.com/office/drawing/2014/main" id="{54D0ED2B-71C4-421A-9DB0-676E00C10BDC}"/>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 xmlns:a16="http://schemas.microsoft.com/office/drawing/2014/main" id="{78C4572A-ADFC-4C53-BCA2-42BDF693BC4D}"/>
              </a:ext>
            </a:extLst>
          </p:cNvPr>
          <p:cNvSpPr>
            <a:spLocks noGrp="1"/>
          </p:cNvSpPr>
          <p:nvPr>
            <p:ph type="sldNum" sz="quarter" idx="12"/>
          </p:nvPr>
        </p:nvSpPr>
        <p:spPr/>
        <p:txBody>
          <a:bodyPr/>
          <a:lstStyle/>
          <a:p>
            <a:fld id="{06FEDF93-2BFD-41CA-ABC7-B039102F3792}" type="slidenum">
              <a:rPr lang="en-US" smtClean="0"/>
              <a:t>‹#›</a:t>
            </a:fld>
            <a:endParaRPr lang="en-US" dirty="0"/>
          </a:p>
        </p:txBody>
      </p:sp>
    </p:spTree>
    <p:extLst>
      <p:ext uri="{BB962C8B-B14F-4D97-AF65-F5344CB8AC3E}">
        <p14:creationId xmlns:p14="http://schemas.microsoft.com/office/powerpoint/2010/main" val="32309509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028F5C67-EEEC-4AB0-9653-0F80D6B10941}"/>
              </a:ext>
            </a:extLst>
          </p:cNvPr>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a:extLst>
              <a:ext uri="{FF2B5EF4-FFF2-40B4-BE49-F238E27FC236}">
                <a16:creationId xmlns="" xmlns:a16="http://schemas.microsoft.com/office/drawing/2014/main" id="{1DD50D6D-5277-4324-AF23-5FAF007834E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a:extLst>
              <a:ext uri="{FF2B5EF4-FFF2-40B4-BE49-F238E27FC236}">
                <a16:creationId xmlns="" xmlns:a16="http://schemas.microsoft.com/office/drawing/2014/main" id="{75275657-2BF9-4761-96B6-50EE3CFCFAD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a:extLst>
              <a:ext uri="{FF2B5EF4-FFF2-40B4-BE49-F238E27FC236}">
                <a16:creationId xmlns="" xmlns:a16="http://schemas.microsoft.com/office/drawing/2014/main" id="{5C3C3F7B-A4C8-4F9D-8165-BC5186EA0929}"/>
              </a:ext>
            </a:extLst>
          </p:cNvPr>
          <p:cNvSpPr>
            <a:spLocks noGrp="1"/>
          </p:cNvSpPr>
          <p:nvPr>
            <p:ph type="dt" sz="half" idx="10"/>
          </p:nvPr>
        </p:nvSpPr>
        <p:spPr/>
        <p:txBody>
          <a:bodyPr/>
          <a:lstStyle/>
          <a:p>
            <a:fld id="{40DA1498-92C7-4E4B-8045-C9195F453964}" type="datetimeFigureOut">
              <a:rPr lang="en-US" smtClean="0"/>
              <a:t>10/13/2019</a:t>
            </a:fld>
            <a:endParaRPr lang="en-US" dirty="0"/>
          </a:p>
        </p:txBody>
      </p:sp>
      <p:sp>
        <p:nvSpPr>
          <p:cNvPr id="6" name="Footer Placeholder 5">
            <a:extLst>
              <a:ext uri="{FF2B5EF4-FFF2-40B4-BE49-F238E27FC236}">
                <a16:creationId xmlns="" xmlns:a16="http://schemas.microsoft.com/office/drawing/2014/main" id="{DE696EA5-2FA2-464D-982F-C53E6426A843}"/>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 xmlns:a16="http://schemas.microsoft.com/office/drawing/2014/main" id="{8911B398-191B-4AB1-86ED-00D0046EACF5}"/>
              </a:ext>
            </a:extLst>
          </p:cNvPr>
          <p:cNvSpPr>
            <a:spLocks noGrp="1"/>
          </p:cNvSpPr>
          <p:nvPr>
            <p:ph type="sldNum" sz="quarter" idx="12"/>
          </p:nvPr>
        </p:nvSpPr>
        <p:spPr/>
        <p:txBody>
          <a:bodyPr/>
          <a:lstStyle/>
          <a:p>
            <a:fld id="{06FEDF93-2BFD-41CA-ABC7-B039102F3792}" type="slidenum">
              <a:rPr lang="en-US" smtClean="0"/>
              <a:t>‹#›</a:t>
            </a:fld>
            <a:endParaRPr lang="en-US" dirty="0"/>
          </a:p>
        </p:txBody>
      </p:sp>
    </p:spTree>
    <p:extLst>
      <p:ext uri="{BB962C8B-B14F-4D97-AF65-F5344CB8AC3E}">
        <p14:creationId xmlns:p14="http://schemas.microsoft.com/office/powerpoint/2010/main" val="15866011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 xmlns:a16="http://schemas.microsoft.com/office/drawing/2014/main" id="{7B3445CA-54C1-4DDE-A216-DD2414E3F59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a:extLst>
              <a:ext uri="{FF2B5EF4-FFF2-40B4-BE49-F238E27FC236}">
                <a16:creationId xmlns="" xmlns:a16="http://schemas.microsoft.com/office/drawing/2014/main" id="{0306395A-6879-4E93-B24E-067F88AC1D6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a:extLst>
              <a:ext uri="{FF2B5EF4-FFF2-40B4-BE49-F238E27FC236}">
                <a16:creationId xmlns="" xmlns:a16="http://schemas.microsoft.com/office/drawing/2014/main" id="{9450FF5B-A6A6-4F0F-AA5D-3F0F69A43AE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0DA1498-92C7-4E4B-8045-C9195F453964}" type="datetimeFigureOut">
              <a:rPr lang="en-US" smtClean="0"/>
              <a:t>10/13/2019</a:t>
            </a:fld>
            <a:endParaRPr lang="en-US" dirty="0"/>
          </a:p>
        </p:txBody>
      </p:sp>
      <p:sp>
        <p:nvSpPr>
          <p:cNvPr id="5" name="Footer Placeholder 4">
            <a:extLst>
              <a:ext uri="{FF2B5EF4-FFF2-40B4-BE49-F238E27FC236}">
                <a16:creationId xmlns="" xmlns:a16="http://schemas.microsoft.com/office/drawing/2014/main" id="{FA798FAA-76CC-42EF-8BE0-466A41BBAB0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 xmlns:a16="http://schemas.microsoft.com/office/drawing/2014/main" id="{5149FF02-6890-4E10-B958-1097AD32C6F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6FEDF93-2BFD-41CA-ABC7-B039102F3792}" type="slidenum">
              <a:rPr lang="en-US" smtClean="0"/>
              <a:t>‹#›</a:t>
            </a:fld>
            <a:endParaRPr lang="en-US" dirty="0"/>
          </a:p>
        </p:txBody>
      </p:sp>
    </p:spTree>
    <p:extLst>
      <p:ext uri="{BB962C8B-B14F-4D97-AF65-F5344CB8AC3E}">
        <p14:creationId xmlns:p14="http://schemas.microsoft.com/office/powerpoint/2010/main" val="260378970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3.xml"/><Relationship Id="rId1" Type="http://schemas.openxmlformats.org/officeDocument/2006/relationships/slideLayout" Target="../slideLayouts/slideLayout1.xml"/><Relationship Id="rId4" Type="http://schemas.openxmlformats.org/officeDocument/2006/relationships/hyperlink" Target="http://www.daatj.net" TargetMode="External"/></Relationships>
</file>

<file path=ppt/slides/_rels/slide1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4.xml"/><Relationship Id="rId1" Type="http://schemas.openxmlformats.org/officeDocument/2006/relationships/slideLayout" Target="../slideLayouts/slideLayout1.xml"/><Relationship Id="rId4" Type="http://schemas.openxmlformats.org/officeDocument/2006/relationships/hyperlink" Target="http://daatj.saulibrary.edu.bd/" TargetMode="External"/></Relationships>
</file>

<file path=ppt/slides/_rels/slide1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8" Type="http://schemas.openxmlformats.org/officeDocument/2006/relationships/hyperlink" Target="http://www.sau.edu.bd/" TargetMode="External"/><Relationship Id="rId3" Type="http://schemas.openxmlformats.org/officeDocument/2006/relationships/image" Target="../media/image1.jpg"/><Relationship Id="rId7" Type="http://schemas.openxmlformats.org/officeDocument/2006/relationships/hyperlink" Target="http://www.heqep-ugc.gov.bd/" TargetMode="External"/><Relationship Id="rId2" Type="http://schemas.openxmlformats.org/officeDocument/2006/relationships/notesSlide" Target="../notesSlides/notesSlide16.xml"/><Relationship Id="rId1" Type="http://schemas.openxmlformats.org/officeDocument/2006/relationships/slideLayout" Target="../slideLayouts/slideLayout1.xml"/><Relationship Id="rId6" Type="http://schemas.openxmlformats.org/officeDocument/2006/relationships/hyperlink" Target="http://doi.org/10.7763/IJIET.2015.V5.609" TargetMode="External"/><Relationship Id="rId5" Type="http://schemas.openxmlformats.org/officeDocument/2006/relationships/hyperlink" Target="http://www.bau.edu.bd/" TargetMode="External"/><Relationship Id="rId4" Type="http://schemas.openxmlformats.org/officeDocument/2006/relationships/hyperlink" Target="http://www.bsmrau.edu.bd/" TargetMode="External"/><Relationship Id="rId9" Type="http://schemas.openxmlformats.org/officeDocument/2006/relationships/hyperlink" Target="http://www.ugc.gov.bd/" TargetMode="External"/></Relationships>
</file>

<file path=ppt/slides/_rels/slide1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4.xml"/><Relationship Id="rId1" Type="http://schemas.openxmlformats.org/officeDocument/2006/relationships/slideLayout" Target="../slideLayouts/slideLayout1.xml"/><Relationship Id="rId5" Type="http://schemas.openxmlformats.org/officeDocument/2006/relationships/image" Target="../media/image2.JPG"/><Relationship Id="rId4" Type="http://schemas.openxmlformats.org/officeDocument/2006/relationships/hyperlink" Target="http://www.saulibrary.edu.bd/daatj/public/" TargetMode="External"/></Relationships>
</file>

<file path=ppt/slides/_rels/slide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50000"/>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C4300AEF-1595-4419-801B-6E36A33BB8CF}"/>
              </a:ext>
            </a:extLst>
          </p:cNvPr>
          <p:cNvSpPr>
            <a:spLocks noGrp="1"/>
          </p:cNvSpPr>
          <p:nvPr>
            <p:ph type="ctrTitle"/>
          </p:nvPr>
        </p:nvSpPr>
        <p:spPr>
          <a:xfrm>
            <a:off x="0" y="2111956"/>
            <a:ext cx="12192000" cy="1828193"/>
          </a:xfrm>
        </p:spPr>
        <p:txBody>
          <a:bodyPr wrap="square" lIns="0" tIns="0" rIns="0" bIns="0" anchor="t">
            <a:spAutoFit/>
          </a:bodyPr>
          <a:lstStyle/>
          <a:p>
            <a:r>
              <a:rPr lang="en-US" b="1" dirty="0" smtClean="0">
                <a:solidFill>
                  <a:srgbClr val="002060"/>
                </a:solidFill>
                <a:latin typeface="Algerian" panose="04020705040A02060702" pitchFamily="82" charset="0"/>
                <a:cs typeface="Arabic Transparent" panose="02010000000000000000" pitchFamily="2" charset="-78"/>
              </a:rPr>
              <a:t>Title</a:t>
            </a:r>
            <a:r>
              <a:rPr lang="en-US" dirty="0">
                <a:solidFill>
                  <a:srgbClr val="002060"/>
                </a:solidFill>
                <a:latin typeface="Algerian" panose="04020705040A02060702" pitchFamily="82" charset="0"/>
                <a:cs typeface="Arabic Transparent" panose="02010000000000000000" pitchFamily="2" charset="-78"/>
              </a:rPr>
              <a:t/>
            </a:r>
            <a:br>
              <a:rPr lang="en-US" dirty="0">
                <a:solidFill>
                  <a:srgbClr val="002060"/>
                </a:solidFill>
                <a:latin typeface="Algerian" panose="04020705040A02060702" pitchFamily="82" charset="0"/>
                <a:cs typeface="Arabic Transparent" panose="02010000000000000000" pitchFamily="2" charset="-78"/>
              </a:rPr>
            </a:br>
            <a:r>
              <a:rPr lang="en-US" sz="3600" b="1" dirty="0">
                <a:solidFill>
                  <a:srgbClr val="002060"/>
                </a:solidFill>
                <a:effectLst>
                  <a:outerShdw blurRad="50800" dist="38100" dir="2700000" algn="tl">
                    <a:srgbClr val="000000">
                      <a:alpha val="40000"/>
                    </a:srgbClr>
                  </a:outerShdw>
                </a:effectLst>
                <a:latin typeface="Algerian" panose="04020705040A02060702" pitchFamily="82" charset="0"/>
                <a:cs typeface="Arabic Transparent" panose="02010000000000000000" pitchFamily="2" charset="-78"/>
              </a:rPr>
              <a:t>Digital Archive on Agricultural Theses and Journals (DAATJ) of Bangladesh: An </a:t>
            </a:r>
            <a:r>
              <a:rPr lang="en-US" sz="3600" b="1" dirty="0" smtClean="0">
                <a:solidFill>
                  <a:srgbClr val="002060"/>
                </a:solidFill>
                <a:effectLst>
                  <a:outerShdw blurRad="50800" dist="38100" dir="2700000" algn="tl">
                    <a:srgbClr val="000000">
                      <a:alpha val="40000"/>
                    </a:srgbClr>
                  </a:outerShdw>
                </a:effectLst>
                <a:latin typeface="Algerian" panose="04020705040A02060702" pitchFamily="82" charset="0"/>
                <a:cs typeface="Arabic Transparent" panose="02010000000000000000" pitchFamily="2" charset="-78"/>
              </a:rPr>
              <a:t>overview</a:t>
            </a:r>
            <a:endParaRPr lang="en-US" sz="5400" dirty="0">
              <a:solidFill>
                <a:srgbClr val="002060"/>
              </a:solidFill>
              <a:latin typeface="Algerian" panose="04020705040A02060702" pitchFamily="82" charset="0"/>
              <a:cs typeface="Arabic Transparent" panose="02010000000000000000" pitchFamily="2" charset="-78"/>
            </a:endParaRPr>
          </a:p>
        </p:txBody>
      </p:sp>
      <p:sp>
        <p:nvSpPr>
          <p:cNvPr id="11" name="Title 1">
            <a:extLst>
              <a:ext uri="{FF2B5EF4-FFF2-40B4-BE49-F238E27FC236}">
                <a16:creationId xmlns="" xmlns:a16="http://schemas.microsoft.com/office/drawing/2014/main" id="{C4300AEF-1595-4419-801B-6E36A33BB8CF}"/>
              </a:ext>
            </a:extLst>
          </p:cNvPr>
          <p:cNvSpPr txBox="1">
            <a:spLocks/>
          </p:cNvSpPr>
          <p:nvPr/>
        </p:nvSpPr>
        <p:spPr>
          <a:xfrm>
            <a:off x="0" y="4340002"/>
            <a:ext cx="12192000" cy="2031325"/>
          </a:xfrm>
          <a:prstGeom prst="rect">
            <a:avLst/>
          </a:prstGeom>
        </p:spPr>
        <p:txBody>
          <a:bodyPr vert="horz" wrap="square" lIns="0" tIns="0" rIns="0" bIns="0" rtlCol="0" anchor="t">
            <a:sp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nSpc>
                <a:spcPct val="150000"/>
              </a:lnSpc>
            </a:pPr>
            <a:r>
              <a:rPr lang="en-US" sz="2800" b="1" dirty="0" smtClean="0">
                <a:solidFill>
                  <a:srgbClr val="002060"/>
                </a:solidFill>
              </a:rPr>
              <a:t>MOHAMMAD SHAKAOUGHT HOSSAIN BHUIYAN</a:t>
            </a:r>
          </a:p>
          <a:p>
            <a:pPr>
              <a:lnSpc>
                <a:spcPct val="150000"/>
              </a:lnSpc>
            </a:pPr>
            <a:r>
              <a:rPr lang="en-US" sz="2000" b="1" dirty="0" smtClean="0">
                <a:solidFill>
                  <a:srgbClr val="002060"/>
                </a:solidFill>
              </a:rPr>
              <a:t>DEPUTY LIBRARIAN, FACULTY OF FINE ART LIBRARY</a:t>
            </a:r>
            <a:endParaRPr lang="en-US" sz="2000" dirty="0" smtClean="0">
              <a:solidFill>
                <a:srgbClr val="002060"/>
              </a:solidFill>
            </a:endParaRPr>
          </a:p>
          <a:p>
            <a:pPr>
              <a:lnSpc>
                <a:spcPct val="150000"/>
              </a:lnSpc>
            </a:pPr>
            <a:r>
              <a:rPr lang="en-US" sz="2000" b="1" dirty="0" smtClean="0">
                <a:solidFill>
                  <a:srgbClr val="002060"/>
                </a:solidFill>
              </a:rPr>
              <a:t>UNIVERSITY OF DHAKA, DHAKA-1000, BANGLADESH.</a:t>
            </a:r>
            <a:endParaRPr lang="en-US" sz="2000" dirty="0" smtClean="0">
              <a:solidFill>
                <a:srgbClr val="002060"/>
              </a:solidFill>
            </a:endParaRPr>
          </a:p>
          <a:p>
            <a:pPr>
              <a:lnSpc>
                <a:spcPct val="150000"/>
              </a:lnSpc>
            </a:pPr>
            <a:r>
              <a:rPr lang="en-US" sz="2000" dirty="0" smtClean="0">
                <a:solidFill>
                  <a:srgbClr val="002060"/>
                </a:solidFill>
              </a:rPr>
              <a:t>EMAIL: shakaought_bhuiyan@yahoo.com</a:t>
            </a:r>
            <a:endParaRPr lang="en-US" sz="2000" dirty="0">
              <a:solidFill>
                <a:srgbClr val="002060"/>
              </a:solidFill>
            </a:endParaRPr>
          </a:p>
        </p:txBody>
      </p:sp>
    </p:spTree>
    <p:extLst>
      <p:ext uri="{BB962C8B-B14F-4D97-AF65-F5344CB8AC3E}">
        <p14:creationId xmlns:p14="http://schemas.microsoft.com/office/powerpoint/2010/main" val="202254755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50000"/>
            <a:lum/>
          </a:blip>
          <a:srcRect/>
          <a:stretch>
            <a:fillRect/>
          </a:stretch>
        </a:blipFill>
        <a:effectLst/>
      </p:bgPr>
    </p:bg>
    <p:spTree>
      <p:nvGrpSpPr>
        <p:cNvPr id="1" name=""/>
        <p:cNvGrpSpPr/>
        <p:nvPr/>
      </p:nvGrpSpPr>
      <p:grpSpPr>
        <a:xfrm>
          <a:off x="0" y="0"/>
          <a:ext cx="0" cy="0"/>
          <a:chOff x="0" y="0"/>
          <a:chExt cx="0" cy="0"/>
        </a:xfrm>
      </p:grpSpPr>
      <p:sp>
        <p:nvSpPr>
          <p:cNvPr id="4" name="Title 1">
            <a:extLst>
              <a:ext uri="{FF2B5EF4-FFF2-40B4-BE49-F238E27FC236}">
                <a16:creationId xmlns="" xmlns:a16="http://schemas.microsoft.com/office/drawing/2014/main" id="{C4300AEF-1595-4419-801B-6E36A33BB8CF}"/>
              </a:ext>
            </a:extLst>
          </p:cNvPr>
          <p:cNvSpPr txBox="1">
            <a:spLocks/>
          </p:cNvSpPr>
          <p:nvPr/>
        </p:nvSpPr>
        <p:spPr>
          <a:xfrm>
            <a:off x="38100" y="152400"/>
            <a:ext cx="12070080" cy="4219617"/>
          </a:xfrm>
          <a:prstGeom prst="rect">
            <a:avLst/>
          </a:prstGeom>
        </p:spPr>
        <p:txBody>
          <a:bodyPr vert="horz" wrap="square" lIns="0" tIns="0" rIns="0" bIns="0" rtlCol="0" anchor="t">
            <a:sp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3600" b="1" dirty="0">
                <a:solidFill>
                  <a:srgbClr val="002060"/>
                </a:solidFill>
                <a:latin typeface="Algerian" panose="04020705040A02060702" pitchFamily="82" charset="0"/>
              </a:rPr>
              <a:t>Research Methodology</a:t>
            </a:r>
          </a:p>
          <a:p>
            <a:pPr algn="just"/>
            <a:endParaRPr lang="en-US" sz="200" b="1" dirty="0" smtClean="0">
              <a:solidFill>
                <a:srgbClr val="002060"/>
              </a:solidFill>
              <a:latin typeface="Algerian" panose="04020705040A02060702" pitchFamily="82" charset="0"/>
            </a:endParaRPr>
          </a:p>
          <a:p>
            <a:pPr algn="just">
              <a:lnSpc>
                <a:spcPct val="150000"/>
              </a:lnSpc>
            </a:pPr>
            <a:r>
              <a:rPr lang="en-US" sz="1600" dirty="0"/>
              <a:t>A qualitative methodology has been followed to develop this article. Interview and participant observation were the major study methods, where as the personal experiences of the researcher was also utilized as a tool for this study. Moreover, review of available online resources and websites of three agricultural universities were conducted. In this respect, three websites of the respective agricultural university were browsed and searched to collect the data. All the three university libraries were visited and consulted with respective library staff about total collection of ETD, its status and services. In fact, I was involved with the project. During my job as an Assistant Librarian at </a:t>
            </a:r>
            <a:r>
              <a:rPr lang="en-US" sz="1600" dirty="0" err="1"/>
              <a:t>Sher</a:t>
            </a:r>
            <a:r>
              <a:rPr lang="en-US" sz="1600" dirty="0"/>
              <a:t>-e-Bangla Agricultural University, I observed deeply regarding the status and usability of the Digital Archive on Agricultural Theses and Journals of Bangladesh (DAATJ). I often found that the users were in challenges to working with this archive. However, I interviewed users </a:t>
            </a:r>
            <a:r>
              <a:rPr lang="en-US" sz="1600" dirty="0" err="1"/>
              <a:t>regrading</a:t>
            </a:r>
            <a:r>
              <a:rPr lang="en-US" sz="1600" dirty="0"/>
              <a:t> the benefits and their challenges for using this archive.  As, it was the first initiative in Bangladesh to create a digital agricultural repository, this study was noteworthy for understanding such initiatives in Bangladesh.</a:t>
            </a:r>
          </a:p>
        </p:txBody>
      </p:sp>
    </p:spTree>
    <p:extLst>
      <p:ext uri="{BB962C8B-B14F-4D97-AF65-F5344CB8AC3E}">
        <p14:creationId xmlns:p14="http://schemas.microsoft.com/office/powerpoint/2010/main" val="234711234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50000"/>
            <a:lum/>
          </a:blip>
          <a:srcRect/>
          <a:stretch>
            <a:fillRect/>
          </a:stretch>
        </a:blipFill>
        <a:effectLst/>
      </p:bgPr>
    </p:bg>
    <p:spTree>
      <p:nvGrpSpPr>
        <p:cNvPr id="1" name=""/>
        <p:cNvGrpSpPr/>
        <p:nvPr/>
      </p:nvGrpSpPr>
      <p:grpSpPr>
        <a:xfrm>
          <a:off x="0" y="0"/>
          <a:ext cx="0" cy="0"/>
          <a:chOff x="0" y="0"/>
          <a:chExt cx="0" cy="0"/>
        </a:xfrm>
      </p:grpSpPr>
      <p:sp>
        <p:nvSpPr>
          <p:cNvPr id="3" name="Title 1">
            <a:extLst>
              <a:ext uri="{FF2B5EF4-FFF2-40B4-BE49-F238E27FC236}">
                <a16:creationId xmlns="" xmlns:a16="http://schemas.microsoft.com/office/drawing/2014/main" id="{C4300AEF-1595-4419-801B-6E36A33BB8CF}"/>
              </a:ext>
            </a:extLst>
          </p:cNvPr>
          <p:cNvSpPr txBox="1">
            <a:spLocks/>
          </p:cNvSpPr>
          <p:nvPr/>
        </p:nvSpPr>
        <p:spPr>
          <a:xfrm>
            <a:off x="76200" y="57150"/>
            <a:ext cx="12070080" cy="2077492"/>
          </a:xfrm>
          <a:prstGeom prst="rect">
            <a:avLst/>
          </a:prstGeom>
        </p:spPr>
        <p:txBody>
          <a:bodyPr vert="horz" wrap="square" lIns="0" tIns="0" rIns="0" bIns="0" rtlCol="0" anchor="t">
            <a:sp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3600" b="1" dirty="0">
                <a:solidFill>
                  <a:srgbClr val="002060"/>
                </a:solidFill>
                <a:latin typeface="Algerian" panose="04020705040A02060702" pitchFamily="82" charset="0"/>
              </a:rPr>
              <a:t>Results</a:t>
            </a:r>
          </a:p>
          <a:p>
            <a:pPr algn="just"/>
            <a:endParaRPr lang="en-US" sz="200" b="1" dirty="0" smtClean="0">
              <a:solidFill>
                <a:srgbClr val="002060"/>
              </a:solidFill>
              <a:latin typeface="Algerian" panose="04020705040A02060702" pitchFamily="82" charset="0"/>
            </a:endParaRPr>
          </a:p>
          <a:p>
            <a:pPr algn="l"/>
            <a:r>
              <a:rPr lang="en-US" sz="1600" dirty="0"/>
              <a:t>The following section represents the results and major findings of the study. The findings from the collected data were compiled electronically and presented under four general themes. These are: </a:t>
            </a:r>
            <a:endParaRPr lang="en-US" sz="1600" dirty="0" smtClean="0"/>
          </a:p>
          <a:p>
            <a:pPr marL="342900" lvl="0" indent="-342900" algn="l">
              <a:buFont typeface="+mj-lt"/>
              <a:buAutoNum type="alphaLcParenR"/>
            </a:pPr>
            <a:r>
              <a:rPr lang="en-US" sz="1600" dirty="0"/>
              <a:t>Existing Situation of Usability of DAATJ; </a:t>
            </a:r>
          </a:p>
          <a:p>
            <a:pPr marL="342900" lvl="0" indent="-342900" algn="l">
              <a:buFont typeface="+mj-lt"/>
              <a:buAutoNum type="alphaLcParenR"/>
            </a:pPr>
            <a:r>
              <a:rPr lang="en-US" sz="1600" dirty="0"/>
              <a:t>Benefits of DAATJ; </a:t>
            </a:r>
          </a:p>
          <a:p>
            <a:pPr marL="342900" lvl="0" indent="-342900" algn="l">
              <a:buFont typeface="+mj-lt"/>
              <a:buAutoNum type="alphaLcParenR"/>
            </a:pPr>
            <a:r>
              <a:rPr lang="en-US" sz="1600" dirty="0"/>
              <a:t>Functional Mechanism of DAATJ; and</a:t>
            </a:r>
          </a:p>
          <a:p>
            <a:pPr marL="342900" lvl="0" indent="-342900" algn="l">
              <a:buFont typeface="+mj-lt"/>
              <a:buAutoNum type="alphaLcParenR"/>
            </a:pPr>
            <a:r>
              <a:rPr lang="en-US" sz="1600" dirty="0"/>
              <a:t>Pitfalls and challenges of DAATJ.</a:t>
            </a:r>
          </a:p>
          <a:p>
            <a:pPr algn="l"/>
            <a:endParaRPr lang="en-US" sz="1600" dirty="0"/>
          </a:p>
        </p:txBody>
      </p:sp>
      <p:sp>
        <p:nvSpPr>
          <p:cNvPr id="4" name="Title 1">
            <a:extLst>
              <a:ext uri="{FF2B5EF4-FFF2-40B4-BE49-F238E27FC236}">
                <a16:creationId xmlns="" xmlns:a16="http://schemas.microsoft.com/office/drawing/2014/main" id="{C4300AEF-1595-4419-801B-6E36A33BB8CF}"/>
              </a:ext>
            </a:extLst>
          </p:cNvPr>
          <p:cNvSpPr txBox="1">
            <a:spLocks/>
          </p:cNvSpPr>
          <p:nvPr/>
        </p:nvSpPr>
        <p:spPr>
          <a:xfrm>
            <a:off x="57150" y="2305050"/>
            <a:ext cx="12070080" cy="2548390"/>
          </a:xfrm>
          <a:prstGeom prst="rect">
            <a:avLst/>
          </a:prstGeom>
        </p:spPr>
        <p:txBody>
          <a:bodyPr vert="horz" wrap="square" lIns="0" tIns="0" rIns="0" bIns="0" rtlCol="0" anchor="t">
            <a:sp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457200" indent="-457200" algn="l">
              <a:buFont typeface="+mj-lt"/>
              <a:buAutoNum type="alphaLcParenR"/>
            </a:pPr>
            <a:r>
              <a:rPr lang="en-US" sz="2400" dirty="0" smtClean="0">
                <a:solidFill>
                  <a:srgbClr val="002060"/>
                </a:solidFill>
                <a:latin typeface="Algerian" panose="04020705040A02060702" pitchFamily="82" charset="0"/>
              </a:rPr>
              <a:t>Existing </a:t>
            </a:r>
            <a:r>
              <a:rPr lang="en-US" sz="2400" dirty="0">
                <a:solidFill>
                  <a:srgbClr val="002060"/>
                </a:solidFill>
                <a:latin typeface="Algerian" panose="04020705040A02060702" pitchFamily="82" charset="0"/>
              </a:rPr>
              <a:t>Situation of Usability of DAATJ</a:t>
            </a:r>
            <a:endParaRPr lang="en-US" sz="2400" b="1" dirty="0" smtClean="0">
              <a:solidFill>
                <a:srgbClr val="002060"/>
              </a:solidFill>
              <a:latin typeface="Algerian" panose="04020705040A02060702" pitchFamily="82" charset="0"/>
            </a:endParaRPr>
          </a:p>
          <a:p>
            <a:pPr algn="just"/>
            <a:r>
              <a:rPr lang="en-US" sz="1600" dirty="0"/>
              <a:t>Table 1 shows a statistics of university wise number of ETD and software platform for the development of respective websites. A total 6354 theses and journals has been uploaded in this digital archive. If we divided university wise then we can see that 1914 theses from </a:t>
            </a:r>
            <a:r>
              <a:rPr lang="en-US" sz="1600" dirty="0" err="1"/>
              <a:t>Sher</a:t>
            </a:r>
            <a:r>
              <a:rPr lang="en-US" sz="1600" dirty="0"/>
              <a:t>-e-Bangla Agricultural University, 2837 theses from  Bangladesh Agricultural University, 887 theses from </a:t>
            </a:r>
            <a:r>
              <a:rPr lang="en-US" sz="1600" dirty="0" err="1"/>
              <a:t>Bangabandhu</a:t>
            </a:r>
            <a:r>
              <a:rPr lang="en-US" sz="1600" dirty="0"/>
              <a:t> Sheikh </a:t>
            </a:r>
            <a:r>
              <a:rPr lang="en-US" sz="1600" dirty="0" err="1"/>
              <a:t>Mujibur</a:t>
            </a:r>
            <a:r>
              <a:rPr lang="en-US" sz="1600" dirty="0"/>
              <a:t> Rahman Agricultural University, 19 theses from </a:t>
            </a:r>
            <a:r>
              <a:rPr lang="en-US" sz="1600" dirty="0" err="1"/>
              <a:t>Sylhet</a:t>
            </a:r>
            <a:r>
              <a:rPr lang="en-US" sz="1600" dirty="0"/>
              <a:t> Agricultural University and 49 theses from Haji Mohammad </a:t>
            </a:r>
            <a:r>
              <a:rPr lang="en-US" sz="1600" dirty="0" err="1"/>
              <a:t>Danesh</a:t>
            </a:r>
            <a:r>
              <a:rPr lang="en-US" sz="1600" dirty="0"/>
              <a:t> Agricultural University already digitized from this project. The teachers, researchers, doctoral students and Master of Science (MS) students easily access the project website and can get help for their research support</a:t>
            </a:r>
            <a:r>
              <a:rPr lang="en-US" sz="1600" dirty="0" smtClean="0"/>
              <a:t>.</a:t>
            </a:r>
          </a:p>
          <a:p>
            <a:pPr algn="just"/>
            <a:endParaRPr lang="en-US" sz="1600" dirty="0" smtClean="0"/>
          </a:p>
          <a:p>
            <a:pPr algn="just"/>
            <a:r>
              <a:rPr lang="en-US" sz="1600" i="1" dirty="0"/>
              <a:t>Table 1. ETDs of DAATJ</a:t>
            </a:r>
          </a:p>
          <a:p>
            <a:pPr algn="just"/>
            <a:endParaRPr lang="en-US" sz="1600" dirty="0"/>
          </a:p>
        </p:txBody>
      </p:sp>
      <p:graphicFrame>
        <p:nvGraphicFramePr>
          <p:cNvPr id="2" name="Table 1"/>
          <p:cNvGraphicFramePr>
            <a:graphicFrameLocks noGrp="1"/>
          </p:cNvGraphicFramePr>
          <p:nvPr>
            <p:extLst>
              <p:ext uri="{D42A27DB-BD31-4B8C-83A1-F6EECF244321}">
                <p14:modId xmlns:p14="http://schemas.microsoft.com/office/powerpoint/2010/main" val="4068418634"/>
              </p:ext>
            </p:extLst>
          </p:nvPr>
        </p:nvGraphicFramePr>
        <p:xfrm>
          <a:off x="114300" y="4836344"/>
          <a:ext cx="11887199" cy="1735908"/>
        </p:xfrm>
        <a:graphic>
          <a:graphicData uri="http://schemas.openxmlformats.org/drawingml/2006/table">
            <a:tbl>
              <a:tblPr firstRow="1" firstCol="1" bandRow="1">
                <a:tableStyleId>{5C22544A-7EE6-4342-B048-85BDC9FD1C3A}</a:tableStyleId>
              </a:tblPr>
              <a:tblGrid>
                <a:gridCol w="1023444"/>
                <a:gridCol w="6070735"/>
                <a:gridCol w="2641882"/>
                <a:gridCol w="2151138"/>
              </a:tblGrid>
              <a:tr h="289318">
                <a:tc>
                  <a:txBody>
                    <a:bodyPr/>
                    <a:lstStyle/>
                    <a:p>
                      <a:pPr marL="0" marR="0" algn="ctr">
                        <a:lnSpc>
                          <a:spcPct val="115000"/>
                        </a:lnSpc>
                        <a:spcBef>
                          <a:spcPts val="0"/>
                        </a:spcBef>
                        <a:spcAft>
                          <a:spcPts val="0"/>
                        </a:spcAft>
                      </a:pPr>
                      <a:r>
                        <a:rPr lang="en-US" sz="800" dirty="0">
                          <a:effectLst/>
                        </a:rPr>
                        <a:t>SL. No.</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n-US" sz="800">
                          <a:effectLst/>
                        </a:rPr>
                        <a:t>Name of the University</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n-US" sz="800" dirty="0">
                          <a:effectLst/>
                        </a:rPr>
                        <a:t>Number of theses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n-US" sz="800">
                          <a:effectLst/>
                        </a:rPr>
                        <a:t>Platform</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289318">
                <a:tc>
                  <a:txBody>
                    <a:bodyPr/>
                    <a:lstStyle/>
                    <a:p>
                      <a:pPr marL="0" marR="0" algn="ctr">
                        <a:lnSpc>
                          <a:spcPct val="115000"/>
                        </a:lnSpc>
                        <a:spcBef>
                          <a:spcPts val="0"/>
                        </a:spcBef>
                        <a:spcAft>
                          <a:spcPts val="0"/>
                        </a:spcAft>
                      </a:pPr>
                      <a:r>
                        <a:rPr lang="en-US" sz="800">
                          <a:effectLst/>
                        </a:rPr>
                        <a:t>01.</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n-US" sz="800">
                          <a:effectLst/>
                        </a:rPr>
                        <a:t>Bangabandhu Sheikh Mujibur Rahman Agricultural University</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n-US" sz="800" dirty="0">
                          <a:effectLst/>
                        </a:rPr>
                        <a:t>887</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n-US" sz="800">
                          <a:effectLst/>
                        </a:rPr>
                        <a:t>Joomla</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289318">
                <a:tc>
                  <a:txBody>
                    <a:bodyPr/>
                    <a:lstStyle/>
                    <a:p>
                      <a:pPr marL="0" marR="0" algn="ctr">
                        <a:lnSpc>
                          <a:spcPct val="115000"/>
                        </a:lnSpc>
                        <a:spcBef>
                          <a:spcPts val="0"/>
                        </a:spcBef>
                        <a:spcAft>
                          <a:spcPts val="0"/>
                        </a:spcAft>
                      </a:pPr>
                      <a:r>
                        <a:rPr lang="en-US" sz="800">
                          <a:effectLst/>
                        </a:rPr>
                        <a:t>02.</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n-US" sz="800">
                          <a:effectLst/>
                        </a:rPr>
                        <a:t>Bangladesh Agricultural University</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n-US" sz="800" dirty="0">
                          <a:effectLst/>
                        </a:rPr>
                        <a:t>2837</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n-US" sz="800">
                          <a:effectLst/>
                        </a:rPr>
                        <a:t>Joomla/DSpace</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289318">
                <a:tc>
                  <a:txBody>
                    <a:bodyPr/>
                    <a:lstStyle/>
                    <a:p>
                      <a:pPr marL="0" marR="0" algn="ctr">
                        <a:lnSpc>
                          <a:spcPct val="115000"/>
                        </a:lnSpc>
                        <a:spcBef>
                          <a:spcPts val="0"/>
                        </a:spcBef>
                        <a:spcAft>
                          <a:spcPts val="0"/>
                        </a:spcAft>
                      </a:pPr>
                      <a:r>
                        <a:rPr lang="en-US" sz="800">
                          <a:effectLst/>
                        </a:rPr>
                        <a:t>03.</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n-US" sz="800">
                          <a:effectLst/>
                        </a:rPr>
                        <a:t>Sher-e-Bangla Agricultural University</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n-US" sz="800" dirty="0">
                          <a:effectLst/>
                        </a:rPr>
                        <a:t>1914</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n-US" sz="800">
                          <a:effectLst/>
                        </a:rPr>
                        <a:t>Joomla</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289318">
                <a:tc>
                  <a:txBody>
                    <a:bodyPr/>
                    <a:lstStyle/>
                    <a:p>
                      <a:pPr marL="0" marR="0" algn="ctr">
                        <a:lnSpc>
                          <a:spcPct val="115000"/>
                        </a:lnSpc>
                        <a:spcBef>
                          <a:spcPts val="0"/>
                        </a:spcBef>
                        <a:spcAft>
                          <a:spcPts val="0"/>
                        </a:spcAft>
                      </a:pPr>
                      <a:r>
                        <a:rPr lang="en-US" sz="800">
                          <a:effectLst/>
                        </a:rPr>
                        <a:t>04.</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n-US" sz="800" dirty="0" err="1">
                          <a:effectLst/>
                        </a:rPr>
                        <a:t>Sylhet</a:t>
                      </a:r>
                      <a:r>
                        <a:rPr lang="en-US" sz="800" dirty="0">
                          <a:effectLst/>
                        </a:rPr>
                        <a:t> Agricultural University</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n-US" sz="800">
                          <a:effectLst/>
                        </a:rPr>
                        <a:t>19</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n-US" sz="800">
                          <a:effectLst/>
                        </a:rPr>
                        <a:t>Joomla</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289318">
                <a:tc>
                  <a:txBody>
                    <a:bodyPr/>
                    <a:lstStyle/>
                    <a:p>
                      <a:pPr marL="0" marR="0" algn="ctr">
                        <a:lnSpc>
                          <a:spcPct val="115000"/>
                        </a:lnSpc>
                        <a:spcBef>
                          <a:spcPts val="0"/>
                        </a:spcBef>
                        <a:spcAft>
                          <a:spcPts val="0"/>
                        </a:spcAft>
                      </a:pPr>
                      <a:r>
                        <a:rPr lang="en-US" sz="800">
                          <a:effectLst/>
                        </a:rPr>
                        <a:t>05.</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n-US" sz="800" dirty="0" err="1">
                          <a:effectLst/>
                        </a:rPr>
                        <a:t>Patuakhali</a:t>
                      </a:r>
                      <a:r>
                        <a:rPr lang="en-US" sz="800" dirty="0">
                          <a:effectLst/>
                        </a:rPr>
                        <a:t> Science and Technology University</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n-US" sz="800" dirty="0">
                          <a:effectLst/>
                        </a:rPr>
                        <a:t>49</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n-US" sz="800" dirty="0">
                          <a:effectLst/>
                        </a:rPr>
                        <a:t>Joomla</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bl>
          </a:graphicData>
        </a:graphic>
      </p:graphicFrame>
    </p:spTree>
    <p:extLst>
      <p:ext uri="{BB962C8B-B14F-4D97-AF65-F5344CB8AC3E}">
        <p14:creationId xmlns:p14="http://schemas.microsoft.com/office/powerpoint/2010/main" val="346291997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50000"/>
            <a:lum/>
          </a:blip>
          <a:srcRect/>
          <a:stretch>
            <a:fillRect/>
          </a:stretch>
        </a:blipFill>
        <a:effectLst/>
      </p:bgPr>
    </p:bg>
    <p:spTree>
      <p:nvGrpSpPr>
        <p:cNvPr id="1" name=""/>
        <p:cNvGrpSpPr/>
        <p:nvPr/>
      </p:nvGrpSpPr>
      <p:grpSpPr>
        <a:xfrm>
          <a:off x="0" y="0"/>
          <a:ext cx="0" cy="0"/>
          <a:chOff x="0" y="0"/>
          <a:chExt cx="0" cy="0"/>
        </a:xfrm>
      </p:grpSpPr>
      <p:sp>
        <p:nvSpPr>
          <p:cNvPr id="4" name="Title 1">
            <a:extLst>
              <a:ext uri="{FF2B5EF4-FFF2-40B4-BE49-F238E27FC236}">
                <a16:creationId xmlns="" xmlns:a16="http://schemas.microsoft.com/office/drawing/2014/main" id="{C4300AEF-1595-4419-801B-6E36A33BB8CF}"/>
              </a:ext>
            </a:extLst>
          </p:cNvPr>
          <p:cNvSpPr txBox="1">
            <a:spLocks/>
          </p:cNvSpPr>
          <p:nvPr/>
        </p:nvSpPr>
        <p:spPr>
          <a:xfrm>
            <a:off x="38100" y="95250"/>
            <a:ext cx="12070080" cy="6537174"/>
          </a:xfrm>
          <a:prstGeom prst="rect">
            <a:avLst/>
          </a:prstGeom>
        </p:spPr>
        <p:txBody>
          <a:bodyPr vert="horz" wrap="square" lIns="0" tIns="0" rIns="0" bIns="0" rtlCol="0" anchor="t">
            <a:sp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en-US" sz="2400" dirty="0" smtClean="0">
                <a:solidFill>
                  <a:srgbClr val="002060"/>
                </a:solidFill>
                <a:latin typeface="Algerian" panose="04020705040A02060702" pitchFamily="82" charset="0"/>
              </a:rPr>
              <a:t>B) Benefits </a:t>
            </a:r>
            <a:r>
              <a:rPr lang="en-US" sz="2400" dirty="0">
                <a:solidFill>
                  <a:srgbClr val="002060"/>
                </a:solidFill>
                <a:latin typeface="Algerian" panose="04020705040A02060702" pitchFamily="82" charset="0"/>
              </a:rPr>
              <a:t>of </a:t>
            </a:r>
            <a:r>
              <a:rPr lang="en-US" sz="2400" dirty="0" smtClean="0">
                <a:solidFill>
                  <a:srgbClr val="002060"/>
                </a:solidFill>
                <a:latin typeface="Algerian" panose="04020705040A02060702" pitchFamily="82" charset="0"/>
              </a:rPr>
              <a:t>DAATJ</a:t>
            </a:r>
          </a:p>
          <a:p>
            <a:pPr algn="just"/>
            <a:r>
              <a:rPr lang="en-US" sz="1600" dirty="0"/>
              <a:t>The interview data explores the potential benefits of DAATJ for academicians, researchers, librarians, students, policy makers, extension providers, and farmers. The analysis confirmed that they might get the following benefits from this archive</a:t>
            </a:r>
            <a:r>
              <a:rPr lang="en-US" sz="1600" dirty="0" smtClean="0"/>
              <a:t>:</a:t>
            </a:r>
          </a:p>
          <a:p>
            <a:pPr algn="just"/>
            <a:endParaRPr lang="en-US" sz="1600" dirty="0"/>
          </a:p>
          <a:p>
            <a:pPr marL="285750" lvl="0" indent="-285750" algn="l">
              <a:buFont typeface="Wingdings" panose="05000000000000000000" pitchFamily="2" charset="2"/>
              <a:buChar char="v"/>
            </a:pPr>
            <a:r>
              <a:rPr lang="en-US" sz="1600" dirty="0"/>
              <a:t>Nationwide digitization aim of the present government will be benefited</a:t>
            </a:r>
            <a:r>
              <a:rPr lang="en-US" sz="1600" dirty="0" smtClean="0"/>
              <a:t>;</a:t>
            </a:r>
          </a:p>
          <a:p>
            <a:pPr marL="285750" lvl="0" indent="-285750" algn="l">
              <a:buFont typeface="Wingdings" panose="05000000000000000000" pitchFamily="2" charset="2"/>
              <a:buChar char="v"/>
            </a:pPr>
            <a:endParaRPr lang="en-US" sz="1600" dirty="0"/>
          </a:p>
          <a:p>
            <a:pPr marL="285750" lvl="0" indent="-285750" algn="l">
              <a:buFont typeface="Wingdings" panose="05000000000000000000" pitchFamily="2" charset="2"/>
              <a:buChar char="v"/>
            </a:pPr>
            <a:r>
              <a:rPr lang="en-US" sz="1600" dirty="0"/>
              <a:t>The future researchers will be able to review past studies quickly in an easiest way by visiting websites. They will be able to know about all the past agricultural theses and journals of Bangladesh, as a result duplication/manipulation of research will be controlled</a:t>
            </a:r>
            <a:r>
              <a:rPr lang="en-US" sz="1600" dirty="0" smtClean="0"/>
              <a:t>;</a:t>
            </a:r>
          </a:p>
          <a:p>
            <a:pPr marL="285750" lvl="0" indent="-285750" algn="l">
              <a:buFont typeface="Wingdings" panose="05000000000000000000" pitchFamily="2" charset="2"/>
              <a:buChar char="v"/>
            </a:pPr>
            <a:endParaRPr lang="en-US" sz="1600" dirty="0"/>
          </a:p>
          <a:p>
            <a:pPr marL="285750" lvl="0" indent="-285750" algn="l">
              <a:buFont typeface="Wingdings" panose="05000000000000000000" pitchFamily="2" charset="2"/>
              <a:buChar char="v"/>
            </a:pPr>
            <a:r>
              <a:rPr lang="en-US" sz="1600" dirty="0"/>
              <a:t>The supervisors of the Master of Science (MS) and Doctoral students will be able to stop their students from copying/manipulating past theses</a:t>
            </a:r>
            <a:r>
              <a:rPr lang="en-US" sz="1600" dirty="0" smtClean="0"/>
              <a:t>;</a:t>
            </a:r>
          </a:p>
          <a:p>
            <a:pPr marL="285750" lvl="0" indent="-285750" algn="l">
              <a:buFont typeface="Wingdings" panose="05000000000000000000" pitchFamily="2" charset="2"/>
              <a:buChar char="v"/>
            </a:pPr>
            <a:endParaRPr lang="en-US" sz="1600" dirty="0"/>
          </a:p>
          <a:p>
            <a:pPr marL="285750" lvl="0" indent="-285750" algn="l">
              <a:buFont typeface="Wingdings" panose="05000000000000000000" pitchFamily="2" charset="2"/>
              <a:buChar char="v"/>
            </a:pPr>
            <a:r>
              <a:rPr lang="en-US" sz="1600" dirty="0"/>
              <a:t>Knowledge of students, teachers and future researchers will be increased and researchers will be able to search new research ideas/problems</a:t>
            </a:r>
            <a:r>
              <a:rPr lang="en-US" sz="1600" dirty="0" smtClean="0"/>
              <a:t>;</a:t>
            </a:r>
          </a:p>
          <a:p>
            <a:pPr marL="285750" lvl="0" indent="-285750" algn="l">
              <a:buFont typeface="Wingdings" panose="05000000000000000000" pitchFamily="2" charset="2"/>
              <a:buChar char="v"/>
            </a:pPr>
            <a:endParaRPr lang="en-US" sz="1600" dirty="0"/>
          </a:p>
          <a:p>
            <a:pPr marL="285750" lvl="0" indent="-285750" algn="l">
              <a:buFont typeface="Wingdings" panose="05000000000000000000" pitchFamily="2" charset="2"/>
              <a:buChar char="v"/>
            </a:pPr>
            <a:r>
              <a:rPr lang="en-US" sz="1600" dirty="0"/>
              <a:t>Results of Master of Science (MS) and Doctoral research will be disseminated world-wide</a:t>
            </a:r>
            <a:r>
              <a:rPr lang="en-US" sz="1600" dirty="0" smtClean="0"/>
              <a:t>.</a:t>
            </a:r>
          </a:p>
          <a:p>
            <a:pPr marL="285750" lvl="0" indent="-285750" algn="l">
              <a:buFont typeface="Wingdings" panose="05000000000000000000" pitchFamily="2" charset="2"/>
              <a:buChar char="v"/>
            </a:pPr>
            <a:endParaRPr lang="en-US" sz="1600" dirty="0"/>
          </a:p>
          <a:p>
            <a:pPr marL="285750" lvl="0" indent="-285750" algn="l">
              <a:buFont typeface="Wingdings" panose="05000000000000000000" pitchFamily="2" charset="2"/>
              <a:buChar char="v"/>
            </a:pPr>
            <a:r>
              <a:rPr lang="en-US" sz="1600" dirty="0"/>
              <a:t>Institutional and academic quality of the universities as well as agricultural research organizations of Bangladesh will be improved</a:t>
            </a:r>
            <a:r>
              <a:rPr lang="en-US" sz="1600" dirty="0" smtClean="0"/>
              <a:t>;</a:t>
            </a:r>
          </a:p>
          <a:p>
            <a:pPr marL="285750" lvl="0" indent="-285750" algn="l">
              <a:buFont typeface="Wingdings" panose="05000000000000000000" pitchFamily="2" charset="2"/>
              <a:buChar char="v"/>
            </a:pPr>
            <a:endParaRPr lang="en-US" sz="1600" dirty="0"/>
          </a:p>
          <a:p>
            <a:pPr marL="285750" lvl="0" indent="-285750" algn="l">
              <a:buFont typeface="Wingdings" panose="05000000000000000000" pitchFamily="2" charset="2"/>
              <a:buChar char="v"/>
            </a:pPr>
            <a:r>
              <a:rPr lang="en-US" sz="1600" dirty="0"/>
              <a:t>Reviewing cost of past studies for researchers will be drastically reduced as they will get all the previous information from websites in a systemic way; </a:t>
            </a:r>
            <a:r>
              <a:rPr lang="en-US" sz="1600" dirty="0" smtClean="0"/>
              <a:t>and</a:t>
            </a:r>
          </a:p>
          <a:p>
            <a:pPr marL="285750" lvl="0" indent="-285750" algn="l">
              <a:buFont typeface="Wingdings" panose="05000000000000000000" pitchFamily="2" charset="2"/>
              <a:buChar char="v"/>
            </a:pPr>
            <a:endParaRPr lang="en-US" sz="1600" dirty="0"/>
          </a:p>
          <a:p>
            <a:pPr marL="285750" lvl="0" indent="-285750" algn="l">
              <a:buFont typeface="Wingdings" panose="05000000000000000000" pitchFamily="2" charset="2"/>
              <a:buChar char="v"/>
            </a:pPr>
            <a:r>
              <a:rPr lang="en-US" sz="1600" dirty="0"/>
              <a:t>The proposed digital archive will be a milestone for other universities to prepare such type of digital archive that will be ultimately helpful to the national development related to research activities.</a:t>
            </a:r>
          </a:p>
          <a:p>
            <a:pPr algn="l"/>
            <a:endParaRPr lang="en-US" sz="1600" dirty="0"/>
          </a:p>
          <a:p>
            <a:pPr algn="l"/>
            <a:endParaRPr lang="en-US" sz="1600" dirty="0"/>
          </a:p>
        </p:txBody>
      </p:sp>
    </p:spTree>
    <p:extLst>
      <p:ext uri="{BB962C8B-B14F-4D97-AF65-F5344CB8AC3E}">
        <p14:creationId xmlns:p14="http://schemas.microsoft.com/office/powerpoint/2010/main" val="326711641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50000"/>
            <a:lum/>
          </a:blip>
          <a:srcRect/>
          <a:stretch>
            <a:fillRect/>
          </a:stretch>
        </a:blipFill>
        <a:effectLst/>
      </p:bgPr>
    </p:bg>
    <p:spTree>
      <p:nvGrpSpPr>
        <p:cNvPr id="1" name=""/>
        <p:cNvGrpSpPr/>
        <p:nvPr/>
      </p:nvGrpSpPr>
      <p:grpSpPr>
        <a:xfrm>
          <a:off x="0" y="0"/>
          <a:ext cx="0" cy="0"/>
          <a:chOff x="0" y="0"/>
          <a:chExt cx="0" cy="0"/>
        </a:xfrm>
      </p:grpSpPr>
      <p:sp>
        <p:nvSpPr>
          <p:cNvPr id="4" name="Title 1">
            <a:extLst>
              <a:ext uri="{FF2B5EF4-FFF2-40B4-BE49-F238E27FC236}">
                <a16:creationId xmlns="" xmlns:a16="http://schemas.microsoft.com/office/drawing/2014/main" id="{C4300AEF-1595-4419-801B-6E36A33BB8CF}"/>
              </a:ext>
            </a:extLst>
          </p:cNvPr>
          <p:cNvSpPr txBox="1">
            <a:spLocks/>
          </p:cNvSpPr>
          <p:nvPr/>
        </p:nvSpPr>
        <p:spPr>
          <a:xfrm>
            <a:off x="38100" y="95250"/>
            <a:ext cx="12070080" cy="2031325"/>
          </a:xfrm>
          <a:prstGeom prst="rect">
            <a:avLst/>
          </a:prstGeom>
        </p:spPr>
        <p:txBody>
          <a:bodyPr vert="horz" wrap="square" lIns="0" tIns="0" rIns="0" bIns="0" rtlCol="0" anchor="t">
            <a:sp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en-US" sz="2400" dirty="0" smtClean="0">
                <a:solidFill>
                  <a:srgbClr val="002060"/>
                </a:solidFill>
                <a:latin typeface="Algerian" panose="04020705040A02060702" pitchFamily="82" charset="0"/>
              </a:rPr>
              <a:t>C) Functional </a:t>
            </a:r>
            <a:r>
              <a:rPr lang="en-US" sz="2400" dirty="0">
                <a:solidFill>
                  <a:srgbClr val="002060"/>
                </a:solidFill>
                <a:latin typeface="Algerian" panose="04020705040A02060702" pitchFamily="82" charset="0"/>
              </a:rPr>
              <a:t>Mechanism of </a:t>
            </a:r>
            <a:r>
              <a:rPr lang="en-US" sz="2400" dirty="0" smtClean="0">
                <a:solidFill>
                  <a:srgbClr val="002060"/>
                </a:solidFill>
                <a:latin typeface="Algerian" panose="04020705040A02060702" pitchFamily="82" charset="0"/>
              </a:rPr>
              <a:t>DAATJ</a:t>
            </a:r>
            <a:endParaRPr lang="en-US" sz="1600" dirty="0"/>
          </a:p>
          <a:p>
            <a:pPr algn="just">
              <a:lnSpc>
                <a:spcPct val="150000"/>
              </a:lnSpc>
            </a:pPr>
            <a:r>
              <a:rPr lang="en-US" sz="1600" dirty="0"/>
              <a:t>In this study, I was deeply looking for the working procedure of this archive. Participant observation, websites’ data analysis and my experiences support me of coming up with a diagram indicating the functional mechanism of DAATJ. By analyzing data, the following of functional mechanism (fig. 2) of has been formulated, so that the interested researchers, academics and others could easily understand the ETDs system in Bangladesh. </a:t>
            </a:r>
          </a:p>
          <a:p>
            <a:pPr algn="l"/>
            <a:endParaRPr lang="en-US" sz="1600" dirty="0"/>
          </a:p>
        </p:txBody>
      </p:sp>
      <p:grpSp>
        <p:nvGrpSpPr>
          <p:cNvPr id="3" name="Group 2"/>
          <p:cNvGrpSpPr/>
          <p:nvPr/>
        </p:nvGrpSpPr>
        <p:grpSpPr>
          <a:xfrm>
            <a:off x="1695450" y="2424747"/>
            <a:ext cx="8801100" cy="4204653"/>
            <a:chOff x="0" y="0"/>
            <a:chExt cx="5535827" cy="3608705"/>
          </a:xfrm>
        </p:grpSpPr>
        <p:sp>
          <p:nvSpPr>
            <p:cNvPr id="5" name="Rectangle 4"/>
            <p:cNvSpPr/>
            <p:nvPr/>
          </p:nvSpPr>
          <p:spPr>
            <a:xfrm>
              <a:off x="16476" y="0"/>
              <a:ext cx="2600325" cy="34391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marR="0" algn="ctr">
                <a:spcBef>
                  <a:spcPts val="0"/>
                </a:spcBef>
                <a:spcAft>
                  <a:spcPts val="0"/>
                </a:spcAft>
              </a:pPr>
              <a:r>
                <a:rPr lang="en-US" sz="800">
                  <a:effectLst/>
                  <a:latin typeface="Lucida Sans Unicode" panose="020B0602030504020204" pitchFamily="34" charset="0"/>
                  <a:ea typeface="Calibri" panose="020F0502020204030204" pitchFamily="34" charset="0"/>
                  <a:cs typeface="Times New Roman" panose="02020603050405020304" pitchFamily="18" charset="0"/>
                </a:rPr>
                <a:t>Content Collection</a:t>
              </a:r>
              <a:endParaRPr lang="en-US" sz="1100">
                <a:effectLst/>
                <a:ea typeface="Calibri" panose="020F0502020204030204" pitchFamily="34" charset="0"/>
                <a:cs typeface="Times New Roman" panose="02020603050405020304" pitchFamily="18" charset="0"/>
              </a:endParaRPr>
            </a:p>
          </p:txBody>
        </p:sp>
        <p:sp>
          <p:nvSpPr>
            <p:cNvPr id="6" name="Rectangle 5"/>
            <p:cNvSpPr/>
            <p:nvPr/>
          </p:nvSpPr>
          <p:spPr>
            <a:xfrm>
              <a:off x="3245708" y="8238"/>
              <a:ext cx="2171700" cy="33436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marR="0" algn="ctr">
                <a:spcBef>
                  <a:spcPts val="0"/>
                </a:spcBef>
                <a:spcAft>
                  <a:spcPts val="0"/>
                </a:spcAft>
              </a:pPr>
              <a:r>
                <a:rPr lang="en-US" sz="800">
                  <a:effectLst/>
                  <a:latin typeface="Lucida Sans Unicode" panose="020B0602030504020204" pitchFamily="34" charset="0"/>
                  <a:ea typeface="Calibri" panose="020F0502020204030204" pitchFamily="34" charset="0"/>
                  <a:cs typeface="Times New Roman" panose="02020603050405020304" pitchFamily="18" charset="0"/>
                </a:rPr>
                <a:t>Soft Copies &amp; Hard Copies</a:t>
              </a:r>
              <a:endParaRPr lang="en-US" sz="1100">
                <a:effectLst/>
                <a:ea typeface="Calibri" panose="020F0502020204030204" pitchFamily="34" charset="0"/>
                <a:cs typeface="Times New Roman" panose="02020603050405020304" pitchFamily="18" charset="0"/>
              </a:endParaRPr>
            </a:p>
          </p:txBody>
        </p:sp>
        <p:sp>
          <p:nvSpPr>
            <p:cNvPr id="7" name="Rectangle 6"/>
            <p:cNvSpPr/>
            <p:nvPr/>
          </p:nvSpPr>
          <p:spPr>
            <a:xfrm>
              <a:off x="3245708" y="650790"/>
              <a:ext cx="2171700" cy="36302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marR="0" algn="ctr">
                <a:spcBef>
                  <a:spcPts val="0"/>
                </a:spcBef>
                <a:spcAft>
                  <a:spcPts val="0"/>
                </a:spcAft>
              </a:pPr>
              <a:r>
                <a:rPr lang="en-US" sz="800">
                  <a:effectLst/>
                  <a:latin typeface="Lucida Sans Unicode" panose="020B0602030504020204" pitchFamily="34" charset="0"/>
                  <a:ea typeface="Calibri" panose="020F0502020204030204" pitchFamily="34" charset="0"/>
                  <a:cs typeface="Times New Roman" panose="02020603050405020304" pitchFamily="18" charset="0"/>
                </a:rPr>
                <a:t>Storage</a:t>
              </a:r>
              <a:endParaRPr lang="en-US" sz="1100">
                <a:effectLst/>
                <a:ea typeface="Calibri" panose="020F0502020204030204" pitchFamily="34" charset="0"/>
                <a:cs typeface="Times New Roman" panose="02020603050405020304" pitchFamily="18" charset="0"/>
              </a:endParaRPr>
            </a:p>
          </p:txBody>
        </p:sp>
        <p:sp>
          <p:nvSpPr>
            <p:cNvPr id="8" name="Rectangle 7"/>
            <p:cNvSpPr/>
            <p:nvPr/>
          </p:nvSpPr>
          <p:spPr>
            <a:xfrm>
              <a:off x="16476" y="659027"/>
              <a:ext cx="2581275" cy="65916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marR="0" algn="ctr">
                <a:spcBef>
                  <a:spcPts val="0"/>
                </a:spcBef>
                <a:spcAft>
                  <a:spcPts val="0"/>
                </a:spcAft>
              </a:pPr>
              <a:r>
                <a:rPr lang="en-US" sz="800">
                  <a:effectLst/>
                  <a:latin typeface="Lucida Sans Unicode" panose="020B0602030504020204" pitchFamily="34" charset="0"/>
                  <a:ea typeface="Calibri" panose="020F0502020204030204" pitchFamily="34" charset="0"/>
                  <a:cs typeface="Times New Roman" panose="02020603050405020304" pitchFamily="18" charset="0"/>
                </a:rPr>
                <a:t>Necessary Editing without changing and word even letter</a:t>
              </a:r>
              <a:endParaRPr lang="en-US" sz="1100">
                <a:effectLst/>
                <a:ea typeface="Calibri" panose="020F0502020204030204" pitchFamily="34" charset="0"/>
                <a:cs typeface="Times New Roman" panose="02020603050405020304" pitchFamily="18" charset="0"/>
              </a:endParaRPr>
            </a:p>
          </p:txBody>
        </p:sp>
        <p:sp>
          <p:nvSpPr>
            <p:cNvPr id="9" name="Rectangle 8"/>
            <p:cNvSpPr/>
            <p:nvPr/>
          </p:nvSpPr>
          <p:spPr>
            <a:xfrm>
              <a:off x="3278659" y="1318055"/>
              <a:ext cx="2133600" cy="55408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marR="0" algn="ctr">
                <a:spcBef>
                  <a:spcPts val="0"/>
                </a:spcBef>
                <a:spcAft>
                  <a:spcPts val="0"/>
                </a:spcAft>
              </a:pPr>
              <a:r>
                <a:rPr lang="en-US" sz="800">
                  <a:effectLst/>
                  <a:latin typeface="Lucida Sans Unicode" panose="020B0602030504020204" pitchFamily="34" charset="0"/>
                  <a:ea typeface="Calibri" panose="020F0502020204030204" pitchFamily="34" charset="0"/>
                  <a:cs typeface="Times New Roman" panose="02020603050405020304" pitchFamily="18" charset="0"/>
                </a:rPr>
                <a:t>Content Management System</a:t>
              </a:r>
              <a:endParaRPr lang="en-US" sz="1100">
                <a:effectLst/>
                <a:ea typeface="Calibri" panose="020F0502020204030204" pitchFamily="34" charset="0"/>
                <a:cs typeface="Times New Roman" panose="02020603050405020304" pitchFamily="18" charset="0"/>
              </a:endParaRPr>
            </a:p>
          </p:txBody>
        </p:sp>
        <p:sp>
          <p:nvSpPr>
            <p:cNvPr id="10" name="Right Arrow 9"/>
            <p:cNvSpPr/>
            <p:nvPr/>
          </p:nvSpPr>
          <p:spPr>
            <a:xfrm rot="10800000">
              <a:off x="2611395" y="57665"/>
              <a:ext cx="638175" cy="210170"/>
            </a:xfrm>
            <a:prstGeom prst="rightArrow">
              <a:avLst/>
            </a:prstGeom>
            <a:solidFill>
              <a:schemeClr val="bg1">
                <a:lumMod val="95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11" name="Right Arrow 10"/>
            <p:cNvSpPr/>
            <p:nvPr/>
          </p:nvSpPr>
          <p:spPr>
            <a:xfrm rot="5400000">
              <a:off x="1219200" y="420130"/>
              <a:ext cx="338817" cy="223520"/>
            </a:xfrm>
            <a:prstGeom prst="rightArrow">
              <a:avLst/>
            </a:prstGeom>
            <a:solidFill>
              <a:schemeClr val="bg1">
                <a:lumMod val="95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12" name="Right Arrow 11"/>
            <p:cNvSpPr/>
            <p:nvPr/>
          </p:nvSpPr>
          <p:spPr>
            <a:xfrm>
              <a:off x="2578443" y="749644"/>
              <a:ext cx="638175" cy="210170"/>
            </a:xfrm>
            <a:prstGeom prst="rightArrow">
              <a:avLst/>
            </a:prstGeom>
            <a:solidFill>
              <a:schemeClr val="bg1">
                <a:lumMod val="95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13" name="Rectangle 12"/>
            <p:cNvSpPr/>
            <p:nvPr/>
          </p:nvSpPr>
          <p:spPr>
            <a:xfrm>
              <a:off x="8238" y="1655806"/>
              <a:ext cx="2609850" cy="33436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marR="0" algn="ctr">
                <a:spcBef>
                  <a:spcPts val="0"/>
                </a:spcBef>
                <a:spcAft>
                  <a:spcPts val="0"/>
                </a:spcAft>
              </a:pPr>
              <a:r>
                <a:rPr lang="en-US" sz="800">
                  <a:effectLst/>
                  <a:latin typeface="Lucida Sans Unicode" panose="020B0602030504020204" pitchFamily="34" charset="0"/>
                  <a:ea typeface="Calibri" panose="020F0502020204030204" pitchFamily="34" charset="0"/>
                  <a:cs typeface="Times New Roman" panose="02020603050405020304" pitchFamily="18" charset="0"/>
                </a:rPr>
                <a:t>Web portal Development</a:t>
              </a:r>
              <a:endParaRPr lang="en-US" sz="1100">
                <a:effectLst/>
                <a:ea typeface="Calibri" panose="020F0502020204030204" pitchFamily="34" charset="0"/>
                <a:cs typeface="Times New Roman" panose="02020603050405020304" pitchFamily="18" charset="0"/>
              </a:endParaRPr>
            </a:p>
          </p:txBody>
        </p:sp>
        <p:sp>
          <p:nvSpPr>
            <p:cNvPr id="14" name="Right Arrow 13"/>
            <p:cNvSpPr/>
            <p:nvPr/>
          </p:nvSpPr>
          <p:spPr>
            <a:xfrm rot="10800000">
              <a:off x="2627870" y="1598141"/>
              <a:ext cx="638175" cy="210170"/>
            </a:xfrm>
            <a:prstGeom prst="rightArrow">
              <a:avLst/>
            </a:prstGeom>
            <a:solidFill>
              <a:schemeClr val="bg1">
                <a:lumMod val="95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15" name="Right Arrow 14"/>
            <p:cNvSpPr/>
            <p:nvPr/>
          </p:nvSpPr>
          <p:spPr>
            <a:xfrm rot="5400000">
              <a:off x="1367481" y="2051222"/>
              <a:ext cx="338817" cy="223520"/>
            </a:xfrm>
            <a:prstGeom prst="rightArrow">
              <a:avLst/>
            </a:prstGeom>
            <a:solidFill>
              <a:schemeClr val="bg1">
                <a:lumMod val="95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16" name="Rectangle 15"/>
            <p:cNvSpPr/>
            <p:nvPr/>
          </p:nvSpPr>
          <p:spPr>
            <a:xfrm>
              <a:off x="0" y="2339546"/>
              <a:ext cx="2943225" cy="62607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marR="0" algn="ctr">
                <a:spcBef>
                  <a:spcPts val="0"/>
                </a:spcBef>
                <a:spcAft>
                  <a:spcPts val="0"/>
                </a:spcAft>
              </a:pPr>
              <a:r>
                <a:rPr lang="en-US" sz="800">
                  <a:effectLst/>
                  <a:latin typeface="Lucida Sans Unicode" panose="020B0602030504020204" pitchFamily="34" charset="0"/>
                  <a:ea typeface="Calibri" panose="020F0502020204030204" pitchFamily="34" charset="0"/>
                  <a:cs typeface="Times New Roman" panose="02020603050405020304" pitchFamily="18" charset="0"/>
                </a:rPr>
                <a:t>Linking with the website of:</a:t>
              </a:r>
              <a:endParaRPr lang="en-US" sz="1100">
                <a:effectLst/>
                <a:ea typeface="Calibri" panose="020F0502020204030204" pitchFamily="34" charset="0"/>
                <a:cs typeface="Times New Roman" panose="02020603050405020304" pitchFamily="18" charset="0"/>
              </a:endParaRPr>
            </a:p>
            <a:p>
              <a:pPr marL="0" marR="0" algn="ctr">
                <a:spcBef>
                  <a:spcPts val="0"/>
                </a:spcBef>
                <a:spcAft>
                  <a:spcPts val="0"/>
                </a:spcAft>
              </a:pPr>
              <a:r>
                <a:rPr lang="en-US" sz="800" u="sng">
                  <a:solidFill>
                    <a:srgbClr val="0563C1"/>
                  </a:solidFill>
                  <a:effectLst/>
                  <a:latin typeface="Lucida Sans Unicode" panose="020B0602030504020204" pitchFamily="34" charset="0"/>
                  <a:ea typeface="Calibri" panose="020F0502020204030204" pitchFamily="34" charset="0"/>
                  <a:cs typeface="Times New Roman" panose="02020603050405020304" pitchFamily="18" charset="0"/>
                  <a:hlinkClick r:id="rId4"/>
                </a:rPr>
                <a:t>www.daatj.net</a:t>
              </a:r>
              <a:endParaRPr lang="en-US" sz="1100">
                <a:effectLst/>
                <a:ea typeface="Calibri" panose="020F0502020204030204" pitchFamily="34" charset="0"/>
                <a:cs typeface="Times New Roman" panose="02020603050405020304" pitchFamily="18" charset="0"/>
              </a:endParaRPr>
            </a:p>
            <a:p>
              <a:pPr marL="0" marR="0" algn="ctr">
                <a:spcBef>
                  <a:spcPts val="0"/>
                </a:spcBef>
                <a:spcAft>
                  <a:spcPts val="0"/>
                </a:spcAft>
              </a:pPr>
              <a:r>
                <a:rPr lang="en-US" sz="800">
                  <a:effectLst/>
                  <a:latin typeface="Lucida Sans Unicode" panose="020B0602030504020204" pitchFamily="34" charset="0"/>
                  <a:ea typeface="Calibri" panose="020F0502020204030204" pitchFamily="34" charset="0"/>
                  <a:cs typeface="Times New Roman" panose="02020603050405020304" pitchFamily="18" charset="0"/>
                </a:rPr>
                <a:t>BdREN, BAU, SAU &amp; BSMRAU</a:t>
              </a:r>
              <a:endParaRPr lang="en-US" sz="1100">
                <a:effectLst/>
                <a:ea typeface="Calibri" panose="020F0502020204030204" pitchFamily="34" charset="0"/>
                <a:cs typeface="Times New Roman" panose="02020603050405020304" pitchFamily="18" charset="0"/>
              </a:endParaRPr>
            </a:p>
          </p:txBody>
        </p:sp>
        <p:sp>
          <p:nvSpPr>
            <p:cNvPr id="17" name="Rectangle 16"/>
            <p:cNvSpPr/>
            <p:nvPr/>
          </p:nvSpPr>
          <p:spPr>
            <a:xfrm>
              <a:off x="3402227" y="2339546"/>
              <a:ext cx="2133600" cy="31525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marR="0" algn="ctr">
                <a:spcBef>
                  <a:spcPts val="0"/>
                </a:spcBef>
                <a:spcAft>
                  <a:spcPts val="0"/>
                </a:spcAft>
              </a:pPr>
              <a:r>
                <a:rPr lang="en-US" sz="800">
                  <a:effectLst/>
                  <a:latin typeface="Lucida Sans Unicode" panose="020B0602030504020204" pitchFamily="34" charset="0"/>
                  <a:ea typeface="Calibri" panose="020F0502020204030204" pitchFamily="34" charset="0"/>
                  <a:cs typeface="Times New Roman" panose="02020603050405020304" pitchFamily="18" charset="0"/>
                </a:rPr>
                <a:t>Users/Readers</a:t>
              </a:r>
              <a:endParaRPr lang="en-US" sz="1100">
                <a:effectLst/>
                <a:ea typeface="Calibri" panose="020F0502020204030204" pitchFamily="34" charset="0"/>
                <a:cs typeface="Times New Roman" panose="02020603050405020304" pitchFamily="18" charset="0"/>
              </a:endParaRPr>
            </a:p>
          </p:txBody>
        </p:sp>
        <p:sp>
          <p:nvSpPr>
            <p:cNvPr id="18" name="Right Arrow 17"/>
            <p:cNvSpPr/>
            <p:nvPr/>
          </p:nvSpPr>
          <p:spPr>
            <a:xfrm>
              <a:off x="2943225" y="2413687"/>
              <a:ext cx="500655" cy="201860"/>
            </a:xfrm>
            <a:prstGeom prst="rightArrow">
              <a:avLst/>
            </a:prstGeom>
            <a:solidFill>
              <a:schemeClr val="bg1">
                <a:lumMod val="95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19" name="Right Arrow 18"/>
            <p:cNvSpPr/>
            <p:nvPr/>
          </p:nvSpPr>
          <p:spPr>
            <a:xfrm rot="5400000">
              <a:off x="1178011" y="1375720"/>
              <a:ext cx="338817" cy="223520"/>
            </a:xfrm>
            <a:prstGeom prst="rightArrow">
              <a:avLst/>
            </a:prstGeom>
            <a:solidFill>
              <a:schemeClr val="bg1">
                <a:lumMod val="95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20" name="Text Box 12"/>
            <p:cNvSpPr txBox="1"/>
            <p:nvPr/>
          </p:nvSpPr>
          <p:spPr>
            <a:xfrm>
              <a:off x="0" y="3286760"/>
              <a:ext cx="5533390" cy="321945"/>
            </a:xfrm>
            <a:prstGeom prst="rect">
              <a:avLst/>
            </a:prstGeom>
            <a:solidFill>
              <a:prstClr val="white"/>
            </a:solidFill>
            <a:ln>
              <a:noFill/>
            </a:ln>
            <a:effectLst/>
          </p:spPr>
          <p:txBody>
            <a:bodyPr rot="0" spcFirstLastPara="0" vert="horz" wrap="square" lIns="0" tIns="0" rIns="0" bIns="0" numCol="1" spcCol="0" rtlCol="0" fromWordArt="0" anchor="t" anchorCtr="0" forceAA="0" compatLnSpc="1">
              <a:prstTxWarp prst="textNoShape">
                <a:avLst/>
              </a:prstTxWarp>
              <a:spAutoFit/>
            </a:bodyPr>
            <a:lstStyle/>
            <a:p>
              <a:pPr marL="0" marR="0">
                <a:spcBef>
                  <a:spcPts val="0"/>
                </a:spcBef>
                <a:spcAft>
                  <a:spcPts val="1000"/>
                </a:spcAft>
              </a:pPr>
              <a:r>
                <a:rPr lang="en-US" sz="1000" i="1">
                  <a:solidFill>
                    <a:srgbClr val="44546A"/>
                  </a:solidFill>
                  <a:effectLst/>
                  <a:latin typeface="Lucida Sans Unicode" panose="020B0602030504020204" pitchFamily="34" charset="0"/>
                  <a:ea typeface="Calibri" panose="020F0502020204030204" pitchFamily="34" charset="0"/>
                  <a:cs typeface="Times New Roman" panose="02020603050405020304" pitchFamily="18" charset="0"/>
                </a:rPr>
                <a:t>Figure 2. Working Procedures of DAATJ</a:t>
              </a:r>
              <a:endParaRPr lang="en-US" sz="900" i="1">
                <a:solidFill>
                  <a:srgbClr val="44546A"/>
                </a:solidFill>
                <a:effectLst/>
                <a:latin typeface="Calibri" panose="020F0502020204030204" pitchFamily="34" charset="0"/>
                <a:ea typeface="Calibri" panose="020F0502020204030204" pitchFamily="34" charset="0"/>
                <a:cs typeface="Times New Roman" panose="02020603050405020304" pitchFamily="18" charset="0"/>
              </a:endParaRPr>
            </a:p>
          </p:txBody>
        </p:sp>
      </p:grpSp>
    </p:spTree>
    <p:extLst>
      <p:ext uri="{BB962C8B-B14F-4D97-AF65-F5344CB8AC3E}">
        <p14:creationId xmlns:p14="http://schemas.microsoft.com/office/powerpoint/2010/main" val="20966680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50000"/>
            <a:lum/>
          </a:blip>
          <a:srcRect/>
          <a:stretch>
            <a:fillRect/>
          </a:stretch>
        </a:blipFill>
        <a:effectLst/>
      </p:bgPr>
    </p:bg>
    <p:spTree>
      <p:nvGrpSpPr>
        <p:cNvPr id="1" name=""/>
        <p:cNvGrpSpPr/>
        <p:nvPr/>
      </p:nvGrpSpPr>
      <p:grpSpPr>
        <a:xfrm>
          <a:off x="0" y="0"/>
          <a:ext cx="0" cy="0"/>
          <a:chOff x="0" y="0"/>
          <a:chExt cx="0" cy="0"/>
        </a:xfrm>
      </p:grpSpPr>
      <p:sp>
        <p:nvSpPr>
          <p:cNvPr id="4" name="Title 1">
            <a:extLst>
              <a:ext uri="{FF2B5EF4-FFF2-40B4-BE49-F238E27FC236}">
                <a16:creationId xmlns="" xmlns:a16="http://schemas.microsoft.com/office/drawing/2014/main" id="{C4300AEF-1595-4419-801B-6E36A33BB8CF}"/>
              </a:ext>
            </a:extLst>
          </p:cNvPr>
          <p:cNvSpPr txBox="1">
            <a:spLocks/>
          </p:cNvSpPr>
          <p:nvPr/>
        </p:nvSpPr>
        <p:spPr>
          <a:xfrm>
            <a:off x="38100" y="95250"/>
            <a:ext cx="12070080" cy="3358612"/>
          </a:xfrm>
          <a:prstGeom prst="rect">
            <a:avLst/>
          </a:prstGeom>
        </p:spPr>
        <p:txBody>
          <a:bodyPr vert="horz" wrap="square" lIns="0" tIns="0" rIns="0" bIns="0" rtlCol="0" anchor="t">
            <a:sp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en-US" sz="2400" dirty="0" smtClean="0">
                <a:solidFill>
                  <a:srgbClr val="002060"/>
                </a:solidFill>
                <a:latin typeface="Algerian" panose="04020705040A02060702" pitchFamily="82" charset="0"/>
              </a:rPr>
              <a:t>D) Pitfalls </a:t>
            </a:r>
            <a:r>
              <a:rPr lang="en-US" sz="2400" dirty="0">
                <a:solidFill>
                  <a:srgbClr val="002060"/>
                </a:solidFill>
                <a:latin typeface="Algerian" panose="04020705040A02060702" pitchFamily="82" charset="0"/>
              </a:rPr>
              <a:t>and Challenges of </a:t>
            </a:r>
            <a:r>
              <a:rPr lang="en-US" sz="2400" dirty="0" smtClean="0">
                <a:solidFill>
                  <a:srgbClr val="002060"/>
                </a:solidFill>
                <a:latin typeface="Algerian" panose="04020705040A02060702" pitchFamily="82" charset="0"/>
              </a:rPr>
              <a:t>DAATJ</a:t>
            </a:r>
          </a:p>
          <a:p>
            <a:pPr algn="l"/>
            <a:endParaRPr lang="en-US" sz="1050" dirty="0">
              <a:solidFill>
                <a:srgbClr val="002060"/>
              </a:solidFill>
              <a:latin typeface="Algerian" panose="04020705040A02060702" pitchFamily="82" charset="0"/>
            </a:endParaRPr>
          </a:p>
          <a:p>
            <a:pPr algn="l"/>
            <a:r>
              <a:rPr lang="en-US" sz="1600" dirty="0" smtClean="0"/>
              <a:t>From </a:t>
            </a:r>
            <a:r>
              <a:rPr lang="en-US" sz="1600" dirty="0"/>
              <a:t>observation of different sites, the following pitfalls of this project have been identified</a:t>
            </a:r>
            <a:r>
              <a:rPr lang="en-US" sz="1600" dirty="0" smtClean="0"/>
              <a:t>:</a:t>
            </a:r>
          </a:p>
          <a:p>
            <a:pPr algn="l"/>
            <a:endParaRPr lang="en-US" sz="1600" dirty="0"/>
          </a:p>
          <a:p>
            <a:pPr marL="342900" lvl="0" indent="-342900" algn="l">
              <a:buFont typeface="+mj-lt"/>
              <a:buAutoNum type="arabicParenR"/>
            </a:pPr>
            <a:r>
              <a:rPr lang="en-US" sz="1600" dirty="0"/>
              <a:t>Selection of the software in at the repository was wrong. The software is made on the Content Management System (SMS), rather than any digital library software</a:t>
            </a:r>
            <a:r>
              <a:rPr lang="en-US" sz="1600" dirty="0" smtClean="0"/>
              <a:t>;</a:t>
            </a:r>
          </a:p>
          <a:p>
            <a:pPr marL="342900" lvl="0" indent="-342900" algn="l">
              <a:buFont typeface="+mj-lt"/>
              <a:buAutoNum type="arabicParenR"/>
            </a:pPr>
            <a:endParaRPr lang="en-US" sz="1600" dirty="0"/>
          </a:p>
          <a:p>
            <a:pPr marL="342900" lvl="0" indent="-342900" algn="l">
              <a:buFont typeface="+mj-lt"/>
              <a:buAutoNum type="arabicParenR"/>
            </a:pPr>
            <a:r>
              <a:rPr lang="en-US" sz="1600" dirty="0"/>
              <a:t>Though all the materials are being distributed on the base of the Creative Common Licensing. But the site (</a:t>
            </a:r>
            <a:r>
              <a:rPr lang="en-US" sz="1600" u="sng" dirty="0">
                <a:hlinkClick r:id="rId4"/>
              </a:rPr>
              <a:t>http://daatj.saulibrary.edu.bd</a:t>
            </a:r>
            <a:r>
              <a:rPr lang="en-US" sz="1600" dirty="0"/>
              <a:t>) does not provide any OAI-PMH services; </a:t>
            </a:r>
            <a:r>
              <a:rPr lang="en-US" sz="1600" dirty="0" smtClean="0"/>
              <a:t>and</a:t>
            </a:r>
          </a:p>
          <a:p>
            <a:pPr marL="342900" lvl="0" indent="-342900" algn="l">
              <a:buFont typeface="+mj-lt"/>
              <a:buAutoNum type="arabicParenR"/>
            </a:pPr>
            <a:endParaRPr lang="en-US" sz="1600" dirty="0"/>
          </a:p>
          <a:p>
            <a:pPr marL="342900" lvl="0" indent="-342900" algn="l">
              <a:buFont typeface="+mj-lt"/>
              <a:buAutoNum type="arabicParenR"/>
            </a:pPr>
            <a:r>
              <a:rPr lang="en-US" sz="1600" dirty="0"/>
              <a:t>The scanned copies of most of the theses (except the theses of </a:t>
            </a:r>
            <a:r>
              <a:rPr lang="en-US" sz="1600" dirty="0" err="1"/>
              <a:t>Sher</a:t>
            </a:r>
            <a:r>
              <a:rPr lang="en-US" sz="1600" dirty="0"/>
              <a:t>-e-Bangla Agricultural University, the theses have been replaced by the corrected scanned copies) are hazy and converted the theses from picture to PDF. And it is another great pitfall.</a:t>
            </a:r>
          </a:p>
          <a:p>
            <a:pPr algn="l"/>
            <a:endParaRPr lang="en-US" sz="1600" dirty="0"/>
          </a:p>
          <a:p>
            <a:pPr algn="l"/>
            <a:endParaRPr lang="en-US" sz="1600" dirty="0"/>
          </a:p>
        </p:txBody>
      </p:sp>
    </p:spTree>
    <p:extLst>
      <p:ext uri="{BB962C8B-B14F-4D97-AF65-F5344CB8AC3E}">
        <p14:creationId xmlns:p14="http://schemas.microsoft.com/office/powerpoint/2010/main" val="323136146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50000"/>
            <a:lum/>
          </a:blip>
          <a:srcRect/>
          <a:stretch>
            <a:fillRect/>
          </a:stretch>
        </a:blipFill>
        <a:effectLst/>
      </p:bgPr>
    </p:bg>
    <p:spTree>
      <p:nvGrpSpPr>
        <p:cNvPr id="1" name=""/>
        <p:cNvGrpSpPr/>
        <p:nvPr/>
      </p:nvGrpSpPr>
      <p:grpSpPr>
        <a:xfrm>
          <a:off x="0" y="0"/>
          <a:ext cx="0" cy="0"/>
          <a:chOff x="0" y="0"/>
          <a:chExt cx="0" cy="0"/>
        </a:xfrm>
      </p:grpSpPr>
      <p:sp>
        <p:nvSpPr>
          <p:cNvPr id="4" name="Title 1">
            <a:extLst>
              <a:ext uri="{FF2B5EF4-FFF2-40B4-BE49-F238E27FC236}">
                <a16:creationId xmlns="" xmlns:a16="http://schemas.microsoft.com/office/drawing/2014/main" id="{C4300AEF-1595-4419-801B-6E36A33BB8CF}"/>
              </a:ext>
            </a:extLst>
          </p:cNvPr>
          <p:cNvSpPr txBox="1">
            <a:spLocks/>
          </p:cNvSpPr>
          <p:nvPr/>
        </p:nvSpPr>
        <p:spPr>
          <a:xfrm>
            <a:off x="38100" y="95250"/>
            <a:ext cx="12070080" cy="5666936"/>
          </a:xfrm>
          <a:prstGeom prst="rect">
            <a:avLst/>
          </a:prstGeom>
        </p:spPr>
        <p:txBody>
          <a:bodyPr vert="horz" wrap="square" lIns="0" tIns="0" rIns="0" bIns="0" rtlCol="0" anchor="t">
            <a:sp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3600" b="1" dirty="0">
                <a:solidFill>
                  <a:srgbClr val="002060"/>
                </a:solidFill>
                <a:latin typeface="Algerian" panose="04020705040A02060702" pitchFamily="82" charset="0"/>
              </a:rPr>
              <a:t>Conclusion</a:t>
            </a:r>
            <a:endParaRPr lang="en-US" sz="3600" dirty="0">
              <a:solidFill>
                <a:srgbClr val="002060"/>
              </a:solidFill>
              <a:latin typeface="Algerian" panose="04020705040A02060702" pitchFamily="82" charset="0"/>
            </a:endParaRPr>
          </a:p>
          <a:p>
            <a:pPr algn="l"/>
            <a:endParaRPr lang="en-US" sz="1050" dirty="0">
              <a:solidFill>
                <a:srgbClr val="002060"/>
              </a:solidFill>
              <a:latin typeface="Algerian" panose="04020705040A02060702" pitchFamily="82" charset="0"/>
            </a:endParaRPr>
          </a:p>
          <a:p>
            <a:pPr algn="just">
              <a:lnSpc>
                <a:spcPct val="150000"/>
              </a:lnSpc>
            </a:pPr>
            <a:r>
              <a:rPr lang="en-US" sz="1600" dirty="0"/>
              <a:t>The findings of the study identified the key benefit of ETD as a mechanism for enhancing access to the latest research in all the fields of knowledge. Research scholars can locate and study online papers/articles written in their area of interest. This would be possible only if every university makes it compulsory for all the research scholars to submit a copy of the thesis in digital format and post on their respective website. For enhancement of agricultural economy, it is essential to create new knowledge in this field, as Bangladesh is called as a land of agriculture. Digital Archive on Agricultural Theses and Journals of Bangladesh (DAATJ) can help to provide vital services to the researchers in the field of agriculture. Besides, this archive may play a vital role in building the digital Bangladesh in aligning with the main goal of the present government of Bangladesh. The findings revealed that such uploading of theses and journals should not be confined among three agricultural universities, rather it should be expended to other universities in Bangladesh. In this respect, the findings would be significant for policy makers, academics and researchers to understand the dynamics of ETDs in Bangladesh. Thus, the study recommends to include other agricultural universities and agricultural institutes in this archive. So that the DAATJ get the scopes of ensuring outstanding contributions in the field of agriculture in Bangladesh. The findings may also be useful for other developing countries to introduce ETDs.</a:t>
            </a:r>
          </a:p>
          <a:p>
            <a:pPr algn="l"/>
            <a:endParaRPr lang="en-US" sz="1600" dirty="0"/>
          </a:p>
        </p:txBody>
      </p:sp>
    </p:spTree>
    <p:extLst>
      <p:ext uri="{BB962C8B-B14F-4D97-AF65-F5344CB8AC3E}">
        <p14:creationId xmlns:p14="http://schemas.microsoft.com/office/powerpoint/2010/main" val="229819713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50000"/>
            <a:lum/>
          </a:blip>
          <a:srcRect/>
          <a:stretch>
            <a:fillRect/>
          </a:stretch>
        </a:blipFill>
        <a:effectLst/>
      </p:bgPr>
    </p:bg>
    <p:spTree>
      <p:nvGrpSpPr>
        <p:cNvPr id="1" name=""/>
        <p:cNvGrpSpPr/>
        <p:nvPr/>
      </p:nvGrpSpPr>
      <p:grpSpPr>
        <a:xfrm>
          <a:off x="0" y="0"/>
          <a:ext cx="0" cy="0"/>
          <a:chOff x="0" y="0"/>
          <a:chExt cx="0" cy="0"/>
        </a:xfrm>
      </p:grpSpPr>
      <p:sp>
        <p:nvSpPr>
          <p:cNvPr id="4" name="Title 1">
            <a:extLst>
              <a:ext uri="{FF2B5EF4-FFF2-40B4-BE49-F238E27FC236}">
                <a16:creationId xmlns="" xmlns:a16="http://schemas.microsoft.com/office/drawing/2014/main" id="{C4300AEF-1595-4419-801B-6E36A33BB8CF}"/>
              </a:ext>
            </a:extLst>
          </p:cNvPr>
          <p:cNvSpPr txBox="1">
            <a:spLocks/>
          </p:cNvSpPr>
          <p:nvPr/>
        </p:nvSpPr>
        <p:spPr>
          <a:xfrm>
            <a:off x="38100" y="95250"/>
            <a:ext cx="12070080" cy="6799554"/>
          </a:xfrm>
          <a:prstGeom prst="rect">
            <a:avLst/>
          </a:prstGeom>
        </p:spPr>
        <p:txBody>
          <a:bodyPr vert="horz" wrap="square" lIns="0" tIns="0" rIns="0" bIns="0" rtlCol="0" anchor="t">
            <a:sp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3600" b="1" dirty="0" smtClean="0">
                <a:solidFill>
                  <a:srgbClr val="002060"/>
                </a:solidFill>
                <a:latin typeface="Algerian" panose="04020705040A02060702" pitchFamily="82" charset="0"/>
              </a:rPr>
              <a:t>References</a:t>
            </a:r>
            <a:endParaRPr lang="en-US" sz="3600" dirty="0">
              <a:solidFill>
                <a:srgbClr val="002060"/>
              </a:solidFill>
              <a:latin typeface="Algerian" panose="04020705040A02060702" pitchFamily="82" charset="0"/>
            </a:endParaRPr>
          </a:p>
          <a:p>
            <a:pPr algn="l"/>
            <a:endParaRPr lang="en-US" sz="1050" dirty="0">
              <a:solidFill>
                <a:srgbClr val="002060"/>
              </a:solidFill>
              <a:latin typeface="Algerian" panose="04020705040A02060702" pitchFamily="82" charset="0"/>
            </a:endParaRPr>
          </a:p>
          <a:p>
            <a:pPr algn="just">
              <a:lnSpc>
                <a:spcPct val="100000"/>
              </a:lnSpc>
            </a:pPr>
            <a:r>
              <a:rPr lang="en-US" sz="1600" i="1" dirty="0" err="1"/>
              <a:t>Bangabandhu</a:t>
            </a:r>
            <a:r>
              <a:rPr lang="en-US" sz="1600" i="1" dirty="0"/>
              <a:t> Sheikh </a:t>
            </a:r>
            <a:r>
              <a:rPr lang="en-US" sz="1600" i="1" dirty="0" err="1"/>
              <a:t>Mujibur</a:t>
            </a:r>
            <a:r>
              <a:rPr lang="en-US" sz="1600" i="1" dirty="0"/>
              <a:t> Rahman Agricultural University website </a:t>
            </a:r>
            <a:r>
              <a:rPr lang="en-US" sz="1600" dirty="0"/>
              <a:t>(2019). </a:t>
            </a:r>
            <a:r>
              <a:rPr lang="en-US" sz="1600" dirty="0">
                <a:solidFill>
                  <a:srgbClr val="002060"/>
                </a:solidFill>
                <a:hlinkClick r:id="rId4"/>
              </a:rPr>
              <a:t>http://www.bsmrau.edu.bd</a:t>
            </a:r>
            <a:endParaRPr lang="en-US" sz="1600" dirty="0">
              <a:solidFill>
                <a:srgbClr val="002060"/>
              </a:solidFill>
            </a:endParaRPr>
          </a:p>
          <a:p>
            <a:pPr algn="just">
              <a:lnSpc>
                <a:spcPct val="100000"/>
              </a:lnSpc>
            </a:pPr>
            <a:r>
              <a:rPr lang="en-US" sz="1600" i="1" dirty="0"/>
              <a:t>Bangladesh Agricultural University official website</a:t>
            </a:r>
            <a:r>
              <a:rPr lang="en-US" sz="1600" dirty="0"/>
              <a:t> (2019). </a:t>
            </a:r>
            <a:r>
              <a:rPr lang="en-US" sz="1600" dirty="0">
                <a:hlinkClick r:id="rId5"/>
              </a:rPr>
              <a:t>http://www.bau.edu.bd</a:t>
            </a:r>
            <a:endParaRPr lang="en-US" sz="1600" dirty="0"/>
          </a:p>
          <a:p>
            <a:pPr algn="just">
              <a:lnSpc>
                <a:spcPct val="100000"/>
              </a:lnSpc>
            </a:pPr>
            <a:r>
              <a:rPr lang="en-US" sz="1600" dirty="0"/>
              <a:t>Cayabyab, T.A.C. (2015). A review of emerging ETD initiatives: Challenges and future developments. </a:t>
            </a:r>
            <a:r>
              <a:rPr lang="en-US" sz="1600" i="1" dirty="0"/>
              <a:t>International Journal of Information and Education Technology, 5</a:t>
            </a:r>
            <a:r>
              <a:rPr lang="en-US" sz="1600" dirty="0"/>
              <a:t> (10):772-777. </a:t>
            </a:r>
            <a:r>
              <a:rPr lang="en-US" sz="1600" dirty="0" err="1"/>
              <a:t>Doi</a:t>
            </a:r>
            <a:r>
              <a:rPr lang="en-US" sz="1600" dirty="0"/>
              <a:t>: </a:t>
            </a:r>
            <a:r>
              <a:rPr lang="en-US" sz="1600" dirty="0">
                <a:hlinkClick r:id="rId6"/>
              </a:rPr>
              <a:t>http://doi.org/10.7763/IJIET.2015.V5.609</a:t>
            </a:r>
            <a:endParaRPr lang="en-US" sz="1600" dirty="0"/>
          </a:p>
          <a:p>
            <a:pPr algn="just">
              <a:lnSpc>
                <a:spcPct val="100000"/>
              </a:lnSpc>
            </a:pPr>
            <a:r>
              <a:rPr lang="en-US" sz="1600" dirty="0"/>
              <a:t>Gupta, D. &amp; Gupta, N. (2014). Analytical study of the ETD repositories and government initiatives for depositing ETDs in India. </a:t>
            </a:r>
            <a:r>
              <a:rPr lang="en-US" sz="1600" i="1" dirty="0"/>
              <a:t>Library Management. 35 </a:t>
            </a:r>
            <a:r>
              <a:rPr lang="en-US" sz="1600" dirty="0"/>
              <a:t>(4/5): 308-319. DOI: 10.1108/LM-09-2013-0092 </a:t>
            </a:r>
          </a:p>
          <a:p>
            <a:pPr algn="just">
              <a:lnSpc>
                <a:spcPct val="100000"/>
              </a:lnSpc>
            </a:pPr>
            <a:r>
              <a:rPr lang="en-US" sz="1600" dirty="0"/>
              <a:t>HEQEP (2010). Higher education quality enhancement project (HEQAP): A project of University Grants Commission. Dhaka, Bangladesh: Ministry of Education. Retrieved at January 03, 2018 from </a:t>
            </a:r>
            <a:r>
              <a:rPr lang="en-US" sz="1600" dirty="0">
                <a:hlinkClick r:id="rId7"/>
              </a:rPr>
              <a:t>http://www.heqep-ugc.gov.bd</a:t>
            </a:r>
            <a:endParaRPr lang="en-US" sz="1600" dirty="0"/>
          </a:p>
          <a:p>
            <a:pPr algn="just">
              <a:lnSpc>
                <a:spcPct val="100000"/>
              </a:lnSpc>
            </a:pPr>
            <a:r>
              <a:rPr lang="en-US" sz="1600" dirty="0" err="1"/>
              <a:t>Mostafa</a:t>
            </a:r>
            <a:r>
              <a:rPr lang="en-US" sz="1600" dirty="0"/>
              <a:t>, M. G. (2018). Status of electronic theses and dissertations (ETD) services in the three public university libraries of Bangladesh: An overview. </a:t>
            </a:r>
            <a:r>
              <a:rPr lang="en-US" sz="1600" i="1" dirty="0"/>
              <a:t>ETD 2018 Taiwan: 21</a:t>
            </a:r>
            <a:r>
              <a:rPr lang="en-US" sz="1600" i="1" baseline="30000" dirty="0"/>
              <a:t>st</a:t>
            </a:r>
            <a:r>
              <a:rPr lang="en-US" sz="1600" i="1" dirty="0"/>
              <a:t> International Symposium on Electronic these and Dissertations, Taiwan.</a:t>
            </a:r>
            <a:endParaRPr lang="en-US" sz="1600" dirty="0"/>
          </a:p>
          <a:p>
            <a:pPr algn="just">
              <a:lnSpc>
                <a:spcPct val="100000"/>
              </a:lnSpc>
            </a:pPr>
            <a:r>
              <a:rPr lang="en-US" sz="1600" dirty="0" err="1"/>
              <a:t>Perera</a:t>
            </a:r>
            <a:r>
              <a:rPr lang="en-US" sz="1600" dirty="0"/>
              <a:t>, K. &amp; Rahman, M.Z. (2017). Bridging international disparities through ETDs in academic libraries: Case studies from Sri Lanka and Bangladesh. </a:t>
            </a:r>
            <a:r>
              <a:rPr lang="en-US" sz="1600" i="1" dirty="0"/>
              <a:t>20</a:t>
            </a:r>
            <a:r>
              <a:rPr lang="en-US" sz="1600" i="1" baseline="30000" dirty="0"/>
              <a:t>th</a:t>
            </a:r>
            <a:r>
              <a:rPr lang="en-US" sz="1600" i="1" dirty="0"/>
              <a:t> International Symposium on Electronic Theses and Dissertations by NDLTD </a:t>
            </a:r>
            <a:r>
              <a:rPr lang="en-US" sz="1600" dirty="0"/>
              <a:t>on 07-09 August 2017, at Embassy Suites Hotel, Washington DC, USA.</a:t>
            </a:r>
          </a:p>
          <a:p>
            <a:pPr algn="just">
              <a:lnSpc>
                <a:spcPct val="100000"/>
              </a:lnSpc>
            </a:pPr>
            <a:r>
              <a:rPr lang="en-US" sz="1600" dirty="0" err="1"/>
              <a:t>Perera</a:t>
            </a:r>
            <a:r>
              <a:rPr lang="en-US" sz="1600" dirty="0"/>
              <a:t>, K. (2016). An evaluation of the use of ETDs by the PhD students in library of regional </a:t>
            </a:r>
            <a:r>
              <a:rPr lang="en-US" sz="1600" dirty="0" err="1"/>
              <a:t>centre</a:t>
            </a:r>
            <a:r>
              <a:rPr lang="en-US" sz="1600" dirty="0"/>
              <a:t> for strategic studies (RCSS), Sri Lanka. </a:t>
            </a:r>
            <a:r>
              <a:rPr lang="en-US" sz="1600" i="1" dirty="0"/>
              <a:t>19</a:t>
            </a:r>
            <a:r>
              <a:rPr lang="en-US" sz="1600" i="1" baseline="30000" dirty="0"/>
              <a:t>th</a:t>
            </a:r>
            <a:r>
              <a:rPr lang="en-US" sz="1600" i="1" dirty="0"/>
              <a:t> International </a:t>
            </a:r>
            <a:r>
              <a:rPr lang="en-US" sz="1600" dirty="0"/>
              <a:t>Symposium</a:t>
            </a:r>
            <a:r>
              <a:rPr lang="en-US" sz="1600" i="1" dirty="0"/>
              <a:t> on Electronic Theses and Dissertations,</a:t>
            </a:r>
            <a:r>
              <a:rPr lang="en-US" sz="1600" dirty="0"/>
              <a:t> 11-13 July, 2016, Lille, France.</a:t>
            </a:r>
          </a:p>
          <a:p>
            <a:pPr algn="just">
              <a:lnSpc>
                <a:spcPct val="100000"/>
              </a:lnSpc>
            </a:pPr>
            <a:r>
              <a:rPr lang="en-US" sz="1600" dirty="0"/>
              <a:t>Rahman, M. M. &amp; </a:t>
            </a:r>
            <a:r>
              <a:rPr lang="en-US" sz="1600" dirty="0" err="1"/>
              <a:t>Mezbah</a:t>
            </a:r>
            <a:r>
              <a:rPr lang="en-US" sz="1600" dirty="0"/>
              <a:t>-</a:t>
            </a:r>
            <a:r>
              <a:rPr lang="en-US" sz="1600" dirty="0" err="1"/>
              <a:t>ul</a:t>
            </a:r>
            <a:r>
              <a:rPr lang="en-US" sz="1600" dirty="0"/>
              <a:t>-Islam, M. (2014). Issues and strategy of institutional repositories (IR) in Bangladesh: A paradigm shift. </a:t>
            </a:r>
            <a:r>
              <a:rPr lang="en-US" sz="1600" i="1" dirty="0"/>
              <a:t>The Electronic Library, 32 </a:t>
            </a:r>
            <a:r>
              <a:rPr lang="en-US" sz="1600" dirty="0"/>
              <a:t>(1): 47-61. </a:t>
            </a:r>
            <a:r>
              <a:rPr lang="en-US" sz="1600" dirty="0" err="1"/>
              <a:t>Doi</a:t>
            </a:r>
            <a:r>
              <a:rPr lang="en-US" sz="1600" dirty="0"/>
              <a:t>: http:/doi.org/10.1108/EL-02-2012-0020</a:t>
            </a:r>
          </a:p>
          <a:p>
            <a:pPr algn="just">
              <a:lnSpc>
                <a:spcPct val="100000"/>
              </a:lnSpc>
            </a:pPr>
            <a:r>
              <a:rPr lang="en-US" sz="1600" dirty="0" err="1"/>
              <a:t>Sengupta</a:t>
            </a:r>
            <a:r>
              <a:rPr lang="en-US" sz="1600" dirty="0"/>
              <a:t>, S. (2015). ETD contributions in </a:t>
            </a:r>
            <a:r>
              <a:rPr lang="en-US" sz="1600" dirty="0" err="1"/>
              <a:t>Shodhganga</a:t>
            </a:r>
            <a:r>
              <a:rPr lang="en-US" sz="1600" dirty="0"/>
              <a:t>: A status report of universities of </a:t>
            </a:r>
            <a:r>
              <a:rPr lang="en-US" sz="1600" dirty="0" err="1"/>
              <a:t>Maharashtraa</a:t>
            </a:r>
            <a:r>
              <a:rPr lang="en-US" sz="1600" dirty="0"/>
              <a:t> (India). </a:t>
            </a:r>
            <a:r>
              <a:rPr lang="en-US" sz="1600" i="1" dirty="0"/>
              <a:t>Knowledge Librarian [An international peer reviewed bilingual e-journal of Library and Information Science]. 02 </a:t>
            </a:r>
            <a:r>
              <a:rPr lang="en-US" sz="1600" dirty="0"/>
              <a:t>(06): 50-76.</a:t>
            </a:r>
          </a:p>
          <a:p>
            <a:pPr algn="just">
              <a:lnSpc>
                <a:spcPct val="100000"/>
              </a:lnSpc>
            </a:pPr>
            <a:r>
              <a:rPr lang="en-US" sz="1600" i="1" dirty="0" err="1"/>
              <a:t>Sher</a:t>
            </a:r>
            <a:r>
              <a:rPr lang="en-US" sz="1600" i="1" dirty="0"/>
              <a:t>-e-Bangla Agricultural University official website</a:t>
            </a:r>
            <a:r>
              <a:rPr lang="en-US" sz="1600" dirty="0"/>
              <a:t> (2019). </a:t>
            </a:r>
            <a:r>
              <a:rPr lang="en-US" sz="1600" dirty="0">
                <a:hlinkClick r:id="rId8"/>
              </a:rPr>
              <a:t>http://www.sau.edu.bd</a:t>
            </a:r>
            <a:endParaRPr lang="en-US" sz="1600" dirty="0"/>
          </a:p>
          <a:p>
            <a:pPr algn="just">
              <a:lnSpc>
                <a:spcPct val="100000"/>
              </a:lnSpc>
            </a:pPr>
            <a:r>
              <a:rPr lang="en-US" sz="1600" dirty="0" err="1"/>
              <a:t>Susmita</a:t>
            </a:r>
            <a:r>
              <a:rPr lang="en-US" sz="1600" dirty="0"/>
              <a:t>, D, </a:t>
            </a:r>
            <a:r>
              <a:rPr lang="en-US" sz="1600" dirty="0" err="1"/>
              <a:t>Lalita</a:t>
            </a:r>
            <a:r>
              <a:rPr lang="en-US" sz="1600" dirty="0"/>
              <a:t>, P. &amp; Sridhar, G. (2015). ETDs in agriculture: Status and way forward with case studies from India and Bangladesh. </a:t>
            </a:r>
            <a:r>
              <a:rPr lang="en-US" sz="1600" i="1" dirty="0"/>
              <a:t>ETD 2015 India: 18</a:t>
            </a:r>
            <a:r>
              <a:rPr lang="en-US" sz="1600" i="1" baseline="30000" dirty="0"/>
              <a:t>th</a:t>
            </a:r>
            <a:r>
              <a:rPr lang="en-US" sz="1600" i="1" dirty="0"/>
              <a:t> International Symposium on Electronic Theses and Dissertations, </a:t>
            </a:r>
            <a:r>
              <a:rPr lang="en-US" sz="1600" dirty="0"/>
              <a:t>New Delhi, India. DOI: 10.13140/RG.2.1.3674.0881</a:t>
            </a:r>
          </a:p>
          <a:p>
            <a:pPr algn="just">
              <a:lnSpc>
                <a:spcPct val="100000"/>
              </a:lnSpc>
            </a:pPr>
            <a:r>
              <a:rPr lang="en-US" sz="1600" i="1" dirty="0"/>
              <a:t>UGC Website</a:t>
            </a:r>
            <a:r>
              <a:rPr lang="en-US" sz="1600" dirty="0"/>
              <a:t> (2019). List of public and private universities in Bangladesh. </a:t>
            </a:r>
            <a:r>
              <a:rPr lang="en-US" sz="1600" dirty="0">
                <a:hlinkClick r:id="rId9"/>
              </a:rPr>
              <a:t>http://www.ugc.gov.bd</a:t>
            </a:r>
            <a:endParaRPr lang="en-US" sz="1600" dirty="0"/>
          </a:p>
          <a:p>
            <a:pPr algn="just">
              <a:lnSpc>
                <a:spcPct val="100000"/>
              </a:lnSpc>
            </a:pPr>
            <a:endParaRPr lang="en-US" sz="1600" dirty="0"/>
          </a:p>
        </p:txBody>
      </p:sp>
    </p:spTree>
    <p:extLst>
      <p:ext uri="{BB962C8B-B14F-4D97-AF65-F5344CB8AC3E}">
        <p14:creationId xmlns:p14="http://schemas.microsoft.com/office/powerpoint/2010/main" val="212339084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50000"/>
            <a:lum/>
          </a:blip>
          <a:srcRect/>
          <a:stretch>
            <a:fillRect/>
          </a:stretch>
        </a:blipFill>
        <a:effectLst/>
      </p:bgPr>
    </p:bg>
    <p:spTree>
      <p:nvGrpSpPr>
        <p:cNvPr id="1" name=""/>
        <p:cNvGrpSpPr/>
        <p:nvPr/>
      </p:nvGrpSpPr>
      <p:grpSpPr>
        <a:xfrm>
          <a:off x="0" y="0"/>
          <a:ext cx="0" cy="0"/>
          <a:chOff x="0" y="0"/>
          <a:chExt cx="0" cy="0"/>
        </a:xfrm>
      </p:grpSpPr>
      <p:sp>
        <p:nvSpPr>
          <p:cNvPr id="4" name="Title 1">
            <a:extLst>
              <a:ext uri="{FF2B5EF4-FFF2-40B4-BE49-F238E27FC236}">
                <a16:creationId xmlns="" xmlns:a16="http://schemas.microsoft.com/office/drawing/2014/main" id="{C4300AEF-1595-4419-801B-6E36A33BB8CF}"/>
              </a:ext>
            </a:extLst>
          </p:cNvPr>
          <p:cNvSpPr txBox="1">
            <a:spLocks/>
          </p:cNvSpPr>
          <p:nvPr/>
        </p:nvSpPr>
        <p:spPr>
          <a:xfrm>
            <a:off x="64770" y="3200400"/>
            <a:ext cx="12070080" cy="1107996"/>
          </a:xfrm>
          <a:prstGeom prst="rect">
            <a:avLst/>
          </a:prstGeom>
        </p:spPr>
        <p:txBody>
          <a:bodyPr vert="horz" wrap="square" lIns="0" tIns="0" rIns="0" bIns="0" rtlCol="0" anchor="t">
            <a:sp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nSpc>
                <a:spcPct val="100000"/>
              </a:lnSpc>
            </a:pPr>
            <a:r>
              <a:rPr lang="en-US" sz="7200" dirty="0" smtClean="0">
                <a:solidFill>
                  <a:schemeClr val="bg2">
                    <a:lumMod val="10000"/>
                  </a:schemeClr>
                </a:solidFill>
                <a:latin typeface="Algerian" panose="04020705040A02060702" pitchFamily="82" charset="0"/>
              </a:rPr>
              <a:t>Thank you everyone</a:t>
            </a:r>
          </a:p>
        </p:txBody>
      </p:sp>
    </p:spTree>
    <p:extLst>
      <p:ext uri="{BB962C8B-B14F-4D97-AF65-F5344CB8AC3E}">
        <p14:creationId xmlns:p14="http://schemas.microsoft.com/office/powerpoint/2010/main" val="310250509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50000"/>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C4300AEF-1595-4419-801B-6E36A33BB8CF}"/>
              </a:ext>
            </a:extLst>
          </p:cNvPr>
          <p:cNvSpPr>
            <a:spLocks noGrp="1"/>
          </p:cNvSpPr>
          <p:nvPr>
            <p:ph type="ctrTitle"/>
          </p:nvPr>
        </p:nvSpPr>
        <p:spPr>
          <a:xfrm>
            <a:off x="70340" y="0"/>
            <a:ext cx="12070080" cy="6740307"/>
          </a:xfrm>
        </p:spPr>
        <p:txBody>
          <a:bodyPr wrap="square" lIns="0" tIns="0" rIns="0" bIns="0" anchor="t">
            <a:spAutoFit/>
          </a:bodyPr>
          <a:lstStyle/>
          <a:p>
            <a:pPr algn="just">
              <a:lnSpc>
                <a:spcPct val="150000"/>
              </a:lnSpc>
            </a:pPr>
            <a:r>
              <a:rPr lang="en-US" sz="3600" b="1" dirty="0" smtClean="0">
                <a:solidFill>
                  <a:srgbClr val="002060"/>
                </a:solidFill>
                <a:latin typeface="Algerian" panose="04020705040A02060702" pitchFamily="82" charset="0"/>
                <a:cs typeface="Arabic Transparent" panose="02010000000000000000" pitchFamily="2" charset="-78"/>
              </a:rPr>
              <a:t>Introduction</a:t>
            </a:r>
            <a:r>
              <a:rPr lang="en-US" dirty="0">
                <a:solidFill>
                  <a:srgbClr val="002060"/>
                </a:solidFill>
                <a:latin typeface="Algerian" panose="04020705040A02060702" pitchFamily="82" charset="0"/>
                <a:cs typeface="Arabic Transparent" panose="02010000000000000000" pitchFamily="2" charset="-78"/>
              </a:rPr>
              <a:t/>
            </a:r>
            <a:br>
              <a:rPr lang="en-US" dirty="0">
                <a:solidFill>
                  <a:srgbClr val="002060"/>
                </a:solidFill>
                <a:latin typeface="Algerian" panose="04020705040A02060702" pitchFamily="82" charset="0"/>
                <a:cs typeface="Arabic Transparent" panose="02010000000000000000" pitchFamily="2" charset="-78"/>
              </a:rPr>
            </a:br>
            <a:r>
              <a:rPr lang="en-US" sz="1600" dirty="0"/>
              <a:t>Bangladesh is an agricultural country. Agricultural is the key contributor to the national Gross Domestic Product (GDP) of Bangladesh. At present Bangladesh is full-fledged with food and export the Agricultural product due to development of agricultural research. The main aim of the present government of Bangladesh is to digitization of information. Presently, there are eight agricultural university in Bangladesh including 07 public and 01 private. The Electronic Theses and Dissertations (ETDs) in Agriculture are the valuable research documents that are generated from the various experiments by the research scholars and scientists of the National Agricultural Research System (NARS) of the Bangladesh. </a:t>
            </a:r>
            <a:r>
              <a:rPr lang="en-US" sz="1600" dirty="0" smtClean="0"/>
              <a:t/>
            </a:r>
            <a:br>
              <a:rPr lang="en-US" sz="1600" dirty="0" smtClean="0"/>
            </a:br>
            <a:r>
              <a:rPr lang="en-US" sz="1600" dirty="0" smtClean="0"/>
              <a:t/>
            </a:r>
            <a:br>
              <a:rPr lang="en-US" sz="1600" dirty="0" smtClean="0"/>
            </a:br>
            <a:r>
              <a:rPr lang="en-US" sz="1600" dirty="0" smtClean="0"/>
              <a:t>This </a:t>
            </a:r>
            <a:r>
              <a:rPr lang="en-US" sz="1600" dirty="0"/>
              <a:t>study defined the term ETD as a master’s thesis or doctoral dissertation that is archived and circulated electronically rather than archived and circulated in print. Moreover, ETDs are an important and valuable tool for the university and the researcher in all areas of scholarship. It is expressed in a form that is simultaneously suitable for machine archiving and worldwide retrieval. More and more universities are becoming to embrace the idea of creating maintaining a repository </a:t>
            </a:r>
            <a:r>
              <a:rPr lang="en-US" sz="1600" dirty="0" smtClean="0"/>
              <a:t>of electronic </a:t>
            </a:r>
            <a:r>
              <a:rPr lang="en-US" sz="1600" dirty="0"/>
              <a:t>theses and dissertations (</a:t>
            </a:r>
            <a:r>
              <a:rPr lang="en-US" sz="1600" dirty="0" err="1"/>
              <a:t>Mostafa</a:t>
            </a:r>
            <a:r>
              <a:rPr lang="en-US" sz="1600" dirty="0"/>
              <a:t>, 2018</a:t>
            </a:r>
            <a:r>
              <a:rPr lang="en-US" sz="1600" dirty="0" smtClean="0"/>
              <a:t>). The </a:t>
            </a:r>
            <a:r>
              <a:rPr lang="en-US" sz="1600" dirty="0"/>
              <a:t>study is significant as to identify the present status of the </a:t>
            </a:r>
            <a:r>
              <a:rPr lang="en-US" sz="1600" i="1" dirty="0"/>
              <a:t>Digital Archive on Agricultural Theses and Journals of Bangladesh</a:t>
            </a:r>
            <a:r>
              <a:rPr lang="en-US" sz="1600" dirty="0"/>
              <a:t> (DAATJ). There is no such study ever conducted in Bangladesh to understand the cons and pros of ETDs in the context of Bangladesh university education. Therefore, it is expected that the study will have various policy implications and at the time may provide future direction of researching ETD in Bangladesh. </a:t>
            </a:r>
          </a:p>
        </p:txBody>
      </p:sp>
    </p:spTree>
    <p:extLst>
      <p:ext uri="{BB962C8B-B14F-4D97-AF65-F5344CB8AC3E}">
        <p14:creationId xmlns:p14="http://schemas.microsoft.com/office/powerpoint/2010/main" val="128130101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50000"/>
            <a:lum/>
          </a:blip>
          <a:srcRect/>
          <a:stretch>
            <a:fillRect/>
          </a:stretch>
        </a:blipFill>
        <a:effectLst/>
      </p:bgPr>
    </p:bg>
    <p:spTree>
      <p:nvGrpSpPr>
        <p:cNvPr id="1" name=""/>
        <p:cNvGrpSpPr/>
        <p:nvPr/>
      </p:nvGrpSpPr>
      <p:grpSpPr>
        <a:xfrm>
          <a:off x="0" y="0"/>
          <a:ext cx="0" cy="0"/>
          <a:chOff x="0" y="0"/>
          <a:chExt cx="0" cy="0"/>
        </a:xfrm>
      </p:grpSpPr>
      <p:sp>
        <p:nvSpPr>
          <p:cNvPr id="3" name="Title 1">
            <a:extLst>
              <a:ext uri="{FF2B5EF4-FFF2-40B4-BE49-F238E27FC236}">
                <a16:creationId xmlns="" xmlns:a16="http://schemas.microsoft.com/office/drawing/2014/main" id="{C4300AEF-1595-4419-801B-6E36A33BB8CF}"/>
              </a:ext>
            </a:extLst>
          </p:cNvPr>
          <p:cNvSpPr txBox="1">
            <a:spLocks/>
          </p:cNvSpPr>
          <p:nvPr/>
        </p:nvSpPr>
        <p:spPr>
          <a:xfrm>
            <a:off x="57150" y="57150"/>
            <a:ext cx="12070080" cy="6832640"/>
          </a:xfrm>
          <a:prstGeom prst="rect">
            <a:avLst/>
          </a:prstGeom>
        </p:spPr>
        <p:txBody>
          <a:bodyPr vert="horz" wrap="square" lIns="0" tIns="0" rIns="0" bIns="0" rtlCol="0" anchor="t">
            <a:sp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just">
              <a:lnSpc>
                <a:spcPct val="150000"/>
              </a:lnSpc>
            </a:pPr>
            <a:r>
              <a:rPr lang="en-US" sz="2400" b="1" dirty="0">
                <a:solidFill>
                  <a:srgbClr val="002060"/>
                </a:solidFill>
                <a:latin typeface="Algerian" panose="04020705040A02060702" pitchFamily="82" charset="0"/>
              </a:rPr>
              <a:t>Study context: Overview of DAATJ in </a:t>
            </a:r>
            <a:r>
              <a:rPr lang="en-US" sz="2400" b="1" dirty="0" smtClean="0">
                <a:solidFill>
                  <a:srgbClr val="002060"/>
                </a:solidFill>
                <a:latin typeface="Algerian" panose="04020705040A02060702" pitchFamily="82" charset="0"/>
              </a:rPr>
              <a:t>Bangladesh</a:t>
            </a:r>
          </a:p>
          <a:p>
            <a:pPr algn="just">
              <a:lnSpc>
                <a:spcPct val="150000"/>
              </a:lnSpc>
            </a:pPr>
            <a:r>
              <a:rPr lang="en-US" sz="1600" dirty="0"/>
              <a:t>The study considered Bangladesh context of three specialized agricultural universities. Here, all the Master of Science (MS) and Doctoral (Ph. D) students of </a:t>
            </a:r>
            <a:r>
              <a:rPr lang="en-US" sz="1600" i="1" dirty="0"/>
              <a:t>Bangladesh Agricultural University </a:t>
            </a:r>
            <a:r>
              <a:rPr lang="en-US" sz="1600" dirty="0"/>
              <a:t>(BAU), </a:t>
            </a:r>
            <a:r>
              <a:rPr lang="en-US" sz="1600" i="1" dirty="0" err="1"/>
              <a:t>Bangabandhu</a:t>
            </a:r>
            <a:r>
              <a:rPr lang="en-US" sz="1600" i="1" dirty="0"/>
              <a:t> Sheikh </a:t>
            </a:r>
            <a:r>
              <a:rPr lang="en-US" sz="1600" i="1" dirty="0" err="1"/>
              <a:t>Mujibur</a:t>
            </a:r>
            <a:r>
              <a:rPr lang="en-US" sz="1600" i="1" dirty="0"/>
              <a:t> Rahman Agricultural University</a:t>
            </a:r>
            <a:r>
              <a:rPr lang="en-US" sz="1600" dirty="0"/>
              <a:t> (BSMRAU) and </a:t>
            </a:r>
            <a:r>
              <a:rPr lang="en-US" sz="1600" i="1" dirty="0" err="1"/>
              <a:t>Sher</a:t>
            </a:r>
            <a:r>
              <a:rPr lang="en-US" sz="1600" i="1" dirty="0"/>
              <a:t>-e-Bangla Agricultural University</a:t>
            </a:r>
            <a:r>
              <a:rPr lang="en-US" sz="1600" dirty="0"/>
              <a:t> (SAU) are to conduct individual research on different agricultural topics as a part of their degree. Teachers also conduct research and publish their articles in journals. Researchers and academicians of agricultural disciplines generally review past studies from the hard copies theses/dissertation and journals which is very difficult, time consuming and costly. Digitization of information is an important goal of the present government of Bangladesh. On the other hand, development of highly skilled technical and scientific personnel in different fields of agricultural science in order to conduct research, to provide higher education and disseminate research findings is the major goal of the Agricultural University of Bangladesh. On these considerations, the management team of this sub-Project decided to establish a Digital Archive on Agricultural Theses and Journals of Bangladesh (DAATJ) by covering mainly the theses and journals of Bangladesh Agricultural University (BAU), </a:t>
            </a:r>
            <a:r>
              <a:rPr lang="en-US" sz="1600" dirty="0" err="1"/>
              <a:t>Bangabandhu</a:t>
            </a:r>
            <a:r>
              <a:rPr lang="en-US" sz="1600" dirty="0"/>
              <a:t> Sheikh </a:t>
            </a:r>
            <a:r>
              <a:rPr lang="en-US" sz="1600" dirty="0" err="1"/>
              <a:t>Mujibur</a:t>
            </a:r>
            <a:r>
              <a:rPr lang="en-US" sz="1600" dirty="0"/>
              <a:t> Rahman Agricultural University (BSMRAU) and </a:t>
            </a:r>
            <a:r>
              <a:rPr lang="en-US" sz="1600" dirty="0" err="1"/>
              <a:t>Sher</a:t>
            </a:r>
            <a:r>
              <a:rPr lang="en-US" sz="1600" dirty="0"/>
              <a:t>-e-Bangla Agricultural University (SAU</a:t>
            </a:r>
            <a:r>
              <a:rPr lang="en-US" sz="1600" dirty="0" smtClean="0"/>
              <a:t>).</a:t>
            </a:r>
          </a:p>
          <a:p>
            <a:pPr algn="just">
              <a:lnSpc>
                <a:spcPct val="150000"/>
              </a:lnSpc>
            </a:pPr>
            <a:r>
              <a:rPr lang="en-US" sz="1600" dirty="0"/>
              <a:t>Reviewing web resources indicates that</a:t>
            </a:r>
            <a:r>
              <a:rPr lang="en-US" sz="1600" i="1" dirty="0"/>
              <a:t> Digital archive on agricultural theses and journals of Bangladesh</a:t>
            </a:r>
            <a:r>
              <a:rPr lang="en-US" sz="1600" dirty="0"/>
              <a:t> (DAATJ) has established in 2012, November 21. This project was established by </a:t>
            </a:r>
            <a:r>
              <a:rPr lang="en-US" sz="1600" i="1" dirty="0"/>
              <a:t>Professor Dr. Md. </a:t>
            </a:r>
            <a:r>
              <a:rPr lang="en-US" sz="1600" i="1" dirty="0" err="1"/>
              <a:t>Sekender</a:t>
            </a:r>
            <a:r>
              <a:rPr lang="en-US" sz="1600" i="1" dirty="0"/>
              <a:t> Ali</a:t>
            </a:r>
            <a:r>
              <a:rPr lang="en-US" sz="1600" dirty="0"/>
              <a:t> of </a:t>
            </a:r>
            <a:r>
              <a:rPr lang="en-US" sz="1600" i="1" dirty="0" err="1"/>
              <a:t>Sher</a:t>
            </a:r>
            <a:r>
              <a:rPr lang="en-US" sz="1600" i="1" dirty="0"/>
              <a:t>-e-Bangla Agricultural University</a:t>
            </a:r>
            <a:r>
              <a:rPr lang="en-US" sz="1600" dirty="0"/>
              <a:t> is a milestone for making digital Bangladesh in higher education and research. Higher education Quality Enhancement Project (HEQEP) under Bangladesh </a:t>
            </a:r>
            <a:r>
              <a:rPr lang="en-US" sz="1600" i="1" dirty="0"/>
              <a:t>University Grants Commission</a:t>
            </a:r>
            <a:r>
              <a:rPr lang="en-US" sz="1600" dirty="0"/>
              <a:t> (UGC) have provided financial </a:t>
            </a:r>
          </a:p>
          <a:p>
            <a:pPr algn="just">
              <a:lnSpc>
                <a:spcPct val="150000"/>
              </a:lnSpc>
            </a:pPr>
            <a:endParaRPr lang="en-US" sz="1600" b="1" dirty="0" smtClean="0">
              <a:solidFill>
                <a:srgbClr val="002060"/>
              </a:solidFill>
              <a:latin typeface="Algerian" panose="04020705040A02060702" pitchFamily="82" charset="0"/>
            </a:endParaRPr>
          </a:p>
        </p:txBody>
      </p:sp>
    </p:spTree>
    <p:extLst>
      <p:ext uri="{BB962C8B-B14F-4D97-AF65-F5344CB8AC3E}">
        <p14:creationId xmlns:p14="http://schemas.microsoft.com/office/powerpoint/2010/main" val="277102244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50000"/>
            <a:lum/>
          </a:blip>
          <a:srcRect/>
          <a:stretch>
            <a:fillRect/>
          </a:stretch>
        </a:blipFill>
        <a:effectLst/>
      </p:bgPr>
    </p:bg>
    <p:spTree>
      <p:nvGrpSpPr>
        <p:cNvPr id="1" name=""/>
        <p:cNvGrpSpPr/>
        <p:nvPr/>
      </p:nvGrpSpPr>
      <p:grpSpPr>
        <a:xfrm>
          <a:off x="0" y="0"/>
          <a:ext cx="0" cy="0"/>
          <a:chOff x="0" y="0"/>
          <a:chExt cx="0" cy="0"/>
        </a:xfrm>
      </p:grpSpPr>
      <p:sp>
        <p:nvSpPr>
          <p:cNvPr id="3" name="Title 1">
            <a:extLst>
              <a:ext uri="{FF2B5EF4-FFF2-40B4-BE49-F238E27FC236}">
                <a16:creationId xmlns="" xmlns:a16="http://schemas.microsoft.com/office/drawing/2014/main" id="{C4300AEF-1595-4419-801B-6E36A33BB8CF}"/>
              </a:ext>
            </a:extLst>
          </p:cNvPr>
          <p:cNvSpPr txBox="1">
            <a:spLocks/>
          </p:cNvSpPr>
          <p:nvPr/>
        </p:nvSpPr>
        <p:spPr>
          <a:xfrm>
            <a:off x="57150" y="57150"/>
            <a:ext cx="12070080" cy="2538515"/>
          </a:xfrm>
          <a:prstGeom prst="rect">
            <a:avLst/>
          </a:prstGeom>
        </p:spPr>
        <p:txBody>
          <a:bodyPr vert="horz" wrap="square" lIns="0" tIns="0" rIns="0" bIns="0" rtlCol="0" anchor="t">
            <a:sp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just">
              <a:lnSpc>
                <a:spcPct val="150000"/>
              </a:lnSpc>
            </a:pPr>
            <a:r>
              <a:rPr lang="en-US" sz="1600" dirty="0" smtClean="0"/>
              <a:t>support </a:t>
            </a:r>
            <a:r>
              <a:rPr lang="en-US" sz="1600" dirty="0"/>
              <a:t>for making this digital archive. Theses and journals from </a:t>
            </a:r>
            <a:r>
              <a:rPr lang="en-US" sz="1600" i="1" dirty="0"/>
              <a:t>Bangladesh Agricultural University</a:t>
            </a:r>
            <a:r>
              <a:rPr lang="en-US" sz="1600" dirty="0"/>
              <a:t> (BAU), </a:t>
            </a:r>
            <a:r>
              <a:rPr lang="en-US" sz="1600" i="1" dirty="0" err="1"/>
              <a:t>Bangabandhu</a:t>
            </a:r>
            <a:r>
              <a:rPr lang="en-US" sz="1600" i="1" dirty="0"/>
              <a:t> Sheikh </a:t>
            </a:r>
            <a:r>
              <a:rPr lang="en-US" sz="1600" i="1" dirty="0" err="1"/>
              <a:t>Mujibur</a:t>
            </a:r>
            <a:r>
              <a:rPr lang="en-US" sz="1600" i="1" dirty="0"/>
              <a:t> Rahman Agricultural University</a:t>
            </a:r>
            <a:r>
              <a:rPr lang="en-US" sz="1600" dirty="0"/>
              <a:t> (BSMRAU) and </a:t>
            </a:r>
            <a:r>
              <a:rPr lang="en-US" sz="1600" i="1" dirty="0" err="1"/>
              <a:t>Sher</a:t>
            </a:r>
            <a:r>
              <a:rPr lang="en-US" sz="1600" i="1" dirty="0"/>
              <a:t>-e-Bangla Agricultural University</a:t>
            </a:r>
            <a:r>
              <a:rPr lang="en-US" sz="1600" dirty="0"/>
              <a:t> (SAU) are included in this digital archive. This archive is called as </a:t>
            </a:r>
            <a:r>
              <a:rPr lang="en-US" sz="1600" i="1" dirty="0"/>
              <a:t>Digital Archive on Agricultural Theses and Journals </a:t>
            </a:r>
            <a:r>
              <a:rPr lang="en-US" sz="1600" dirty="0"/>
              <a:t>which is linked with the websites of Bangladesh Research Education Network (</a:t>
            </a:r>
            <a:r>
              <a:rPr lang="en-US" sz="1600" dirty="0" err="1"/>
              <a:t>BdREN</a:t>
            </a:r>
            <a:r>
              <a:rPr lang="en-US" sz="1600" dirty="0"/>
              <a:t>) and respective universities, and located at </a:t>
            </a:r>
            <a:r>
              <a:rPr lang="en-US" sz="1600" u="sng" dirty="0">
                <a:hlinkClick r:id="rId4"/>
              </a:rPr>
              <a:t>http://www.saulibrary.edu.bd/daatj/public/</a:t>
            </a:r>
            <a:r>
              <a:rPr lang="en-US" sz="1600" dirty="0"/>
              <a:t> that built on Joomla which is a </a:t>
            </a:r>
            <a:r>
              <a:rPr lang="en-US" sz="1600" i="1" dirty="0"/>
              <a:t>Content Management System software</a:t>
            </a:r>
            <a:r>
              <a:rPr lang="en-US" sz="1600" dirty="0"/>
              <a:t>. The following image shows a screenshot of </a:t>
            </a:r>
            <a:r>
              <a:rPr lang="en-US" sz="1600" b="1" dirty="0"/>
              <a:t>DAATJ</a:t>
            </a:r>
            <a:r>
              <a:rPr lang="en-US" sz="1600" dirty="0"/>
              <a:t> web page that may be supportive to provide a glimpse of Bangladesh DAATJ</a:t>
            </a:r>
            <a:r>
              <a:rPr lang="en-US" sz="1600" dirty="0" smtClean="0"/>
              <a:t>. </a:t>
            </a:r>
          </a:p>
        </p:txBody>
      </p:sp>
      <p:grpSp>
        <p:nvGrpSpPr>
          <p:cNvPr id="4" name="Group 3"/>
          <p:cNvGrpSpPr/>
          <p:nvPr/>
        </p:nvGrpSpPr>
        <p:grpSpPr>
          <a:xfrm>
            <a:off x="785078" y="3196471"/>
            <a:ext cx="10614223" cy="3490079"/>
            <a:chOff x="-403654" y="90043"/>
            <a:chExt cx="4733290" cy="2552754"/>
          </a:xfrm>
        </p:grpSpPr>
        <p:pic>
          <p:nvPicPr>
            <p:cNvPr id="5" name="Picture 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03654" y="90043"/>
              <a:ext cx="4733290" cy="2223770"/>
            </a:xfrm>
            <a:prstGeom prst="rect">
              <a:avLst/>
            </a:prstGeom>
          </p:spPr>
        </p:pic>
        <p:sp>
          <p:nvSpPr>
            <p:cNvPr id="6" name="Text Box 3"/>
            <p:cNvSpPr txBox="1"/>
            <p:nvPr/>
          </p:nvSpPr>
          <p:spPr>
            <a:xfrm>
              <a:off x="-397273" y="2314299"/>
              <a:ext cx="2306320" cy="328498"/>
            </a:xfrm>
            <a:prstGeom prst="rect">
              <a:avLst/>
            </a:prstGeom>
            <a:solidFill>
              <a:prstClr val="white"/>
            </a:solidFill>
            <a:ln>
              <a:noFill/>
            </a:ln>
            <a:effectLst/>
          </p:spPr>
          <p:txBody>
            <a:bodyPr rot="0" spcFirstLastPara="0" vert="horz" wrap="square" lIns="0" tIns="0" rIns="0" bIns="0" numCol="1" spcCol="0" rtlCol="0" fromWordArt="0" anchor="t" anchorCtr="0" forceAA="0" compatLnSpc="1">
              <a:prstTxWarp prst="textNoShape">
                <a:avLst/>
              </a:prstTxWarp>
              <a:spAutoFit/>
            </a:bodyPr>
            <a:lstStyle/>
            <a:p>
              <a:pPr marL="0" marR="0" algn="ctr">
                <a:spcBef>
                  <a:spcPts val="0"/>
                </a:spcBef>
                <a:spcAft>
                  <a:spcPts val="1000"/>
                </a:spcAft>
              </a:pPr>
              <a:r>
                <a:rPr lang="en-US" sz="1000" i="1">
                  <a:solidFill>
                    <a:srgbClr val="44546A"/>
                  </a:solidFill>
                  <a:effectLst/>
                  <a:latin typeface="Lucida Sans Unicode" panose="020B0602030504020204" pitchFamily="34" charset="0"/>
                  <a:ea typeface="Calibri" panose="020F0502020204030204" pitchFamily="34" charset="0"/>
                  <a:cs typeface="Times New Roman" panose="02020603050405020304" pitchFamily="18" charset="0"/>
                </a:rPr>
                <a:t>Figure 1.</a:t>
              </a:r>
              <a:r>
                <a:rPr lang="en-US" sz="1000" i="1">
                  <a:solidFill>
                    <a:srgbClr val="44546A"/>
                  </a:solidFill>
                  <a:effectLst/>
                  <a:latin typeface="Calibri" panose="020F0502020204030204" pitchFamily="34" charset="0"/>
                  <a:ea typeface="Calibri" panose="020F0502020204030204" pitchFamily="34" charset="0"/>
                  <a:cs typeface="Times New Roman" panose="02020603050405020304" pitchFamily="18" charset="0"/>
                </a:rPr>
                <a:t> </a:t>
              </a:r>
              <a:r>
                <a:rPr lang="en-US" sz="1000" i="1">
                  <a:solidFill>
                    <a:srgbClr val="44546A"/>
                  </a:solidFill>
                  <a:effectLst/>
                  <a:latin typeface="Lucida Sans Unicode" panose="020B0602030504020204" pitchFamily="34" charset="0"/>
                  <a:ea typeface="Calibri" panose="020F0502020204030204" pitchFamily="34" charset="0"/>
                  <a:cs typeface="Times New Roman" panose="02020603050405020304" pitchFamily="18" charset="0"/>
                </a:rPr>
                <a:t>Screenshot of DAATJ</a:t>
              </a:r>
              <a:endParaRPr lang="en-US" sz="900" i="1">
                <a:solidFill>
                  <a:srgbClr val="44546A"/>
                </a:solidFill>
                <a:effectLst/>
                <a:latin typeface="Calibri" panose="020F0502020204030204" pitchFamily="34" charset="0"/>
                <a:ea typeface="Calibri" panose="020F0502020204030204" pitchFamily="34" charset="0"/>
                <a:cs typeface="Times New Roman" panose="02020603050405020304" pitchFamily="18" charset="0"/>
              </a:endParaRPr>
            </a:p>
          </p:txBody>
        </p:sp>
      </p:grpSp>
    </p:spTree>
    <p:extLst>
      <p:ext uri="{BB962C8B-B14F-4D97-AF65-F5344CB8AC3E}">
        <p14:creationId xmlns:p14="http://schemas.microsoft.com/office/powerpoint/2010/main" val="87450590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50000"/>
            <a:lum/>
          </a:blip>
          <a:srcRect/>
          <a:stretch>
            <a:fillRect/>
          </a:stretch>
        </a:blipFill>
        <a:effectLst/>
      </p:bgPr>
    </p:bg>
    <p:spTree>
      <p:nvGrpSpPr>
        <p:cNvPr id="1" name=""/>
        <p:cNvGrpSpPr/>
        <p:nvPr/>
      </p:nvGrpSpPr>
      <p:grpSpPr>
        <a:xfrm>
          <a:off x="0" y="0"/>
          <a:ext cx="0" cy="0"/>
          <a:chOff x="0" y="0"/>
          <a:chExt cx="0" cy="0"/>
        </a:xfrm>
      </p:grpSpPr>
      <p:sp>
        <p:nvSpPr>
          <p:cNvPr id="7" name="Title 1">
            <a:extLst>
              <a:ext uri="{FF2B5EF4-FFF2-40B4-BE49-F238E27FC236}">
                <a16:creationId xmlns="" xmlns:a16="http://schemas.microsoft.com/office/drawing/2014/main" id="{C4300AEF-1595-4419-801B-6E36A33BB8CF}"/>
              </a:ext>
            </a:extLst>
          </p:cNvPr>
          <p:cNvSpPr txBox="1">
            <a:spLocks/>
          </p:cNvSpPr>
          <p:nvPr/>
        </p:nvSpPr>
        <p:spPr>
          <a:xfrm>
            <a:off x="57150" y="57150"/>
            <a:ext cx="12070080" cy="2877070"/>
          </a:xfrm>
          <a:prstGeom prst="rect">
            <a:avLst/>
          </a:prstGeom>
        </p:spPr>
        <p:txBody>
          <a:bodyPr vert="horz" wrap="square" lIns="0" tIns="0" rIns="0" bIns="0" rtlCol="0" anchor="t">
            <a:sp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just">
              <a:lnSpc>
                <a:spcPct val="200000"/>
              </a:lnSpc>
            </a:pPr>
            <a:r>
              <a:rPr lang="en-US" sz="1600" dirty="0"/>
              <a:t>The initiative of DAATJ is expected to support the Government of Bangladesh in attaining her goal to be digitized country by including all theses and journals of the Bangladesh universities as well as all completed research reports from various research organizations in Bangladesh with a cooperation from </a:t>
            </a:r>
            <a:r>
              <a:rPr lang="en-US" sz="1600" dirty="0" err="1"/>
              <a:t>BdREN</a:t>
            </a:r>
            <a:r>
              <a:rPr lang="en-US" sz="1600" dirty="0"/>
              <a:t>. In future, the theses and journals of another six public universities of Bangladesh like </a:t>
            </a:r>
            <a:r>
              <a:rPr lang="en-US" sz="1600" dirty="0" err="1"/>
              <a:t>Sylhet</a:t>
            </a:r>
            <a:r>
              <a:rPr lang="en-US" sz="1600" dirty="0"/>
              <a:t> Agricultural University (SAU), </a:t>
            </a:r>
            <a:r>
              <a:rPr lang="en-US" sz="1600" dirty="0" err="1"/>
              <a:t>Patuakhali</a:t>
            </a:r>
            <a:r>
              <a:rPr lang="en-US" sz="1600" dirty="0"/>
              <a:t> Science and Technology University (PSTU), Haji Mohammad </a:t>
            </a:r>
            <a:r>
              <a:rPr lang="en-US" sz="1600" dirty="0" err="1"/>
              <a:t>Danesh</a:t>
            </a:r>
            <a:r>
              <a:rPr lang="en-US" sz="1600" dirty="0"/>
              <a:t> Science and Technology University (HMDSTU), School of agriculture of Khulna University (KU) and Faculty of Agriculture of </a:t>
            </a:r>
            <a:r>
              <a:rPr lang="en-US" sz="1600" dirty="0" err="1"/>
              <a:t>Rajshahi</a:t>
            </a:r>
            <a:r>
              <a:rPr lang="en-US" sz="1600" dirty="0"/>
              <a:t> University (RU) will be included in this digital archive in near future.</a:t>
            </a:r>
            <a:endParaRPr lang="en-US" sz="1600" dirty="0" smtClean="0"/>
          </a:p>
        </p:txBody>
      </p:sp>
    </p:spTree>
    <p:extLst>
      <p:ext uri="{BB962C8B-B14F-4D97-AF65-F5344CB8AC3E}">
        <p14:creationId xmlns:p14="http://schemas.microsoft.com/office/powerpoint/2010/main" val="115154433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50000"/>
            <a:lum/>
          </a:blip>
          <a:srcRect/>
          <a:stretch>
            <a:fillRect/>
          </a:stretch>
        </a:blipFill>
        <a:effectLst/>
      </p:bgPr>
    </p:bg>
    <p:spTree>
      <p:nvGrpSpPr>
        <p:cNvPr id="1" name=""/>
        <p:cNvGrpSpPr/>
        <p:nvPr/>
      </p:nvGrpSpPr>
      <p:grpSpPr>
        <a:xfrm>
          <a:off x="0" y="0"/>
          <a:ext cx="0" cy="0"/>
          <a:chOff x="0" y="0"/>
          <a:chExt cx="0" cy="0"/>
        </a:xfrm>
      </p:grpSpPr>
      <p:sp>
        <p:nvSpPr>
          <p:cNvPr id="3" name="Title 1">
            <a:extLst>
              <a:ext uri="{FF2B5EF4-FFF2-40B4-BE49-F238E27FC236}">
                <a16:creationId xmlns="" xmlns:a16="http://schemas.microsoft.com/office/drawing/2014/main" id="{C4300AEF-1595-4419-801B-6E36A33BB8CF}"/>
              </a:ext>
            </a:extLst>
          </p:cNvPr>
          <p:cNvSpPr txBox="1">
            <a:spLocks/>
          </p:cNvSpPr>
          <p:nvPr/>
        </p:nvSpPr>
        <p:spPr>
          <a:xfrm>
            <a:off x="76200" y="57150"/>
            <a:ext cx="12070080" cy="6777240"/>
          </a:xfrm>
          <a:prstGeom prst="rect">
            <a:avLst/>
          </a:prstGeom>
        </p:spPr>
        <p:txBody>
          <a:bodyPr vert="horz" wrap="square" lIns="0" tIns="0" rIns="0" bIns="0" rtlCol="0" anchor="t">
            <a:sp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3600" b="1" dirty="0">
                <a:solidFill>
                  <a:srgbClr val="002060"/>
                </a:solidFill>
                <a:latin typeface="Algerian" panose="04020705040A02060702" pitchFamily="82" charset="0"/>
              </a:rPr>
              <a:t>Review of Related </a:t>
            </a:r>
            <a:r>
              <a:rPr lang="en-US" sz="3600" b="1" dirty="0" smtClean="0">
                <a:solidFill>
                  <a:srgbClr val="002060"/>
                </a:solidFill>
                <a:latin typeface="Algerian" panose="04020705040A02060702" pitchFamily="82" charset="0"/>
              </a:rPr>
              <a:t>Literature</a:t>
            </a:r>
            <a:endParaRPr lang="en-US" sz="3200" b="1" dirty="0" smtClean="0">
              <a:solidFill>
                <a:srgbClr val="002060"/>
              </a:solidFill>
              <a:latin typeface="Algerian" panose="04020705040A02060702" pitchFamily="82" charset="0"/>
            </a:endParaRPr>
          </a:p>
          <a:p>
            <a:pPr algn="just">
              <a:lnSpc>
                <a:spcPct val="150000"/>
              </a:lnSpc>
            </a:pPr>
            <a:r>
              <a:rPr lang="en-US" sz="1600" dirty="0"/>
              <a:t>The following section focuses on literature to provide an understanding regarding the ETDs in Bangladesh. The author reviewed relevant articles and determined that significant research was previously undertaken on the topic in Bangladesh. A relatively few number of research articles have been found related to ETDs in agriculture in Bangladesh and India.</a:t>
            </a:r>
          </a:p>
          <a:p>
            <a:pPr algn="just">
              <a:lnSpc>
                <a:spcPct val="150000"/>
              </a:lnSpc>
            </a:pPr>
            <a:r>
              <a:rPr lang="en-US" sz="1600" dirty="0" err="1"/>
              <a:t>Perera</a:t>
            </a:r>
            <a:r>
              <a:rPr lang="en-US" sz="1600" dirty="0"/>
              <a:t> (2016) stated that it is evident that ETD can play a significant role in repositories and it may lead to a result-oriented approach by way of improving data skills of research scholars. It is therefore, extremely important to provide accurate data sets to fulfill the information gap and at the same time supporting to accomplish their novel research by providing required ETDs in time. </a:t>
            </a:r>
            <a:r>
              <a:rPr lang="en-US" sz="1600" dirty="0" err="1"/>
              <a:t>Susmita</a:t>
            </a:r>
            <a:r>
              <a:rPr lang="en-US" sz="1600" dirty="0"/>
              <a:t>, </a:t>
            </a:r>
            <a:r>
              <a:rPr lang="en-US" sz="1600" dirty="0" err="1"/>
              <a:t>Lalitha</a:t>
            </a:r>
            <a:r>
              <a:rPr lang="en-US" sz="1600" dirty="0"/>
              <a:t> and Sridhar (2015) stated that the </a:t>
            </a:r>
            <a:r>
              <a:rPr lang="en-US" sz="1600" i="1" dirty="0" err="1"/>
              <a:t>KrishiPrabha</a:t>
            </a:r>
            <a:r>
              <a:rPr lang="en-US" sz="1600" dirty="0"/>
              <a:t> is the largest collection of the ETDs in </a:t>
            </a:r>
            <a:r>
              <a:rPr lang="en-US" sz="1600" i="1" dirty="0"/>
              <a:t>Agriculture Repository</a:t>
            </a:r>
            <a:r>
              <a:rPr lang="en-US" sz="1600" dirty="0"/>
              <a:t> in India. In addition to this, the University System in India has the </a:t>
            </a:r>
            <a:r>
              <a:rPr lang="en-US" sz="1600" i="1" dirty="0" err="1"/>
              <a:t>Shodhganga</a:t>
            </a:r>
            <a:r>
              <a:rPr lang="en-US" sz="1600" dirty="0"/>
              <a:t>. The largest collection housed in the </a:t>
            </a:r>
            <a:r>
              <a:rPr lang="en-US" sz="1600" i="1" dirty="0" err="1"/>
              <a:t>KrishiKosh</a:t>
            </a:r>
            <a:r>
              <a:rPr lang="en-US" sz="1600" dirty="0"/>
              <a:t> has the collections of previous </a:t>
            </a:r>
            <a:r>
              <a:rPr lang="en-US" sz="1600" i="1" dirty="0" err="1"/>
              <a:t>KrishiPrabha</a:t>
            </a:r>
            <a:r>
              <a:rPr lang="en-US" sz="1600" dirty="0"/>
              <a:t> and the thesis submitted till date. The </a:t>
            </a:r>
            <a:r>
              <a:rPr lang="en-US" sz="1600" i="1" dirty="0" err="1"/>
              <a:t>KrishiKosh</a:t>
            </a:r>
            <a:r>
              <a:rPr lang="en-US" sz="1600" dirty="0"/>
              <a:t>, Institutional Repository of Indian National Agricultural Research System is built by </a:t>
            </a:r>
            <a:r>
              <a:rPr lang="en-US" sz="1600" i="1" dirty="0" err="1"/>
              <a:t>DSpace</a:t>
            </a:r>
            <a:r>
              <a:rPr lang="en-US" sz="1600" dirty="0"/>
              <a:t> and Apache Tomcat. </a:t>
            </a:r>
            <a:r>
              <a:rPr lang="en-US" sz="1600" dirty="0" err="1"/>
              <a:t>Sengupta</a:t>
            </a:r>
            <a:r>
              <a:rPr lang="en-US" sz="1600" dirty="0"/>
              <a:t> (2015) found that the ETD contributions of the top 05 Indian universities in </a:t>
            </a:r>
            <a:r>
              <a:rPr lang="en-US" sz="1600" i="1" dirty="0" err="1"/>
              <a:t>Shodhganga</a:t>
            </a:r>
            <a:r>
              <a:rPr lang="en-US" sz="1600" dirty="0"/>
              <a:t>, the total contribution of 19 universities of </a:t>
            </a:r>
            <a:r>
              <a:rPr lang="en-US" sz="1600" i="1" dirty="0"/>
              <a:t>Maharashtra</a:t>
            </a:r>
            <a:r>
              <a:rPr lang="en-US" sz="1600" dirty="0"/>
              <a:t> is far less than the individual contributions of Jawaharlal Nehru University, </a:t>
            </a:r>
            <a:r>
              <a:rPr lang="en-US" sz="1600" dirty="0" err="1"/>
              <a:t>Gujrat</a:t>
            </a:r>
            <a:r>
              <a:rPr lang="en-US" sz="1600" dirty="0"/>
              <a:t> University and Anna University. </a:t>
            </a:r>
            <a:r>
              <a:rPr lang="en-US" sz="1600" dirty="0" err="1"/>
              <a:t>Susmita</a:t>
            </a:r>
            <a:r>
              <a:rPr lang="en-US" sz="1600" dirty="0"/>
              <a:t>, </a:t>
            </a:r>
            <a:r>
              <a:rPr lang="en-US" sz="1600" dirty="0" err="1"/>
              <a:t>Lalitha</a:t>
            </a:r>
            <a:r>
              <a:rPr lang="en-US" sz="1600" dirty="0"/>
              <a:t> and Sridhar (2015) in their study on ETDs titled as </a:t>
            </a:r>
            <a:r>
              <a:rPr lang="en-US" sz="1600" i="1" dirty="0"/>
              <a:t>Agriculture status and way forward with case studies from India and Bangladesh and they found that in Bangladesh </a:t>
            </a:r>
            <a:r>
              <a:rPr lang="en-US" sz="1600" dirty="0"/>
              <a:t>and found a tradition of making available online by Digital Archive on Agricultural Theses and Journals (DAATJ) for the academicians and research community. Owing to the importance of ETDs, they assert that there is a need to create more awareness among the researchers and the research managers in making ETDs publicly available. In another study, Gupta and Gupta (2014) explore that the </a:t>
            </a:r>
            <a:r>
              <a:rPr lang="en-US" sz="1600" dirty="0" smtClean="0"/>
              <a:t>India</a:t>
            </a:r>
            <a:endParaRPr lang="en-US" sz="3600" b="1" dirty="0">
              <a:solidFill>
                <a:srgbClr val="002060"/>
              </a:solidFill>
              <a:latin typeface="Algerian" panose="04020705040A02060702" pitchFamily="82" charset="0"/>
            </a:endParaRPr>
          </a:p>
        </p:txBody>
      </p:sp>
    </p:spTree>
    <p:extLst>
      <p:ext uri="{BB962C8B-B14F-4D97-AF65-F5344CB8AC3E}">
        <p14:creationId xmlns:p14="http://schemas.microsoft.com/office/powerpoint/2010/main" val="241582842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50000"/>
            <a:lum/>
          </a:blip>
          <a:srcRect/>
          <a:stretch>
            <a:fillRect/>
          </a:stretch>
        </a:blipFill>
        <a:effectLst/>
      </p:bgPr>
    </p:bg>
    <p:spTree>
      <p:nvGrpSpPr>
        <p:cNvPr id="1" name=""/>
        <p:cNvGrpSpPr/>
        <p:nvPr/>
      </p:nvGrpSpPr>
      <p:grpSpPr>
        <a:xfrm>
          <a:off x="0" y="0"/>
          <a:ext cx="0" cy="0"/>
          <a:chOff x="0" y="0"/>
          <a:chExt cx="0" cy="0"/>
        </a:xfrm>
      </p:grpSpPr>
      <p:sp>
        <p:nvSpPr>
          <p:cNvPr id="3" name="Title 1">
            <a:extLst>
              <a:ext uri="{FF2B5EF4-FFF2-40B4-BE49-F238E27FC236}">
                <a16:creationId xmlns="" xmlns:a16="http://schemas.microsoft.com/office/drawing/2014/main" id="{C4300AEF-1595-4419-801B-6E36A33BB8CF}"/>
              </a:ext>
            </a:extLst>
          </p:cNvPr>
          <p:cNvSpPr txBox="1">
            <a:spLocks/>
          </p:cNvSpPr>
          <p:nvPr/>
        </p:nvSpPr>
        <p:spPr>
          <a:xfrm>
            <a:off x="76200" y="57150"/>
            <a:ext cx="12070080" cy="5567678"/>
          </a:xfrm>
          <a:prstGeom prst="rect">
            <a:avLst/>
          </a:prstGeom>
        </p:spPr>
        <p:txBody>
          <a:bodyPr vert="horz" wrap="square" lIns="0" tIns="0" rIns="0" bIns="0" rtlCol="0" anchor="t">
            <a:sp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200" b="1" dirty="0" smtClean="0">
              <a:solidFill>
                <a:srgbClr val="002060"/>
              </a:solidFill>
              <a:latin typeface="Algerian" panose="04020705040A02060702" pitchFamily="82" charset="0"/>
            </a:endParaRPr>
          </a:p>
          <a:p>
            <a:pPr algn="just">
              <a:lnSpc>
                <a:spcPct val="150000"/>
              </a:lnSpc>
            </a:pPr>
            <a:r>
              <a:rPr lang="en-US" sz="1600" dirty="0"/>
              <a:t>University Grants Commission (UGC [India], 2005) and other government bodies have issued guidelines for ETD submission. Afterwards, Indian University Grants Commission (in 2009) made it mandatory for all the universities to deposit a copy of the submitted thesis to the National ETD repository (i.e. </a:t>
            </a:r>
            <a:r>
              <a:rPr lang="en-US" sz="1600" dirty="0" err="1"/>
              <a:t>Shodhganga</a:t>
            </a:r>
            <a:r>
              <a:rPr lang="en-US" sz="1600" dirty="0"/>
              <a:t>). However, Gupta and Gupta (2014) claims that the universities do not seem very serious yet about this issue so far. </a:t>
            </a:r>
            <a:r>
              <a:rPr lang="en-US" sz="1600" dirty="0" err="1"/>
              <a:t>Subirats</a:t>
            </a:r>
            <a:r>
              <a:rPr lang="en-US" sz="1600" dirty="0"/>
              <a:t> et.al. (2008) in their study addressed the issues related to accessibility, availability and interoperability of exchanging agricultural research by means of </a:t>
            </a:r>
            <a:r>
              <a:rPr lang="en-US" sz="1600" i="1" dirty="0"/>
              <a:t>AGRIS application profile. </a:t>
            </a:r>
            <a:r>
              <a:rPr lang="en-US" sz="1600" dirty="0"/>
              <a:t>They found that the lack of adequate information exchange mechanism among researchers in food and agricultural sciences was a significant weakness that limiting the research outcomes to properly address the issues of agricultural development. Cayabyab (2015) reviewed literature on ETDs and compared practices between developed and developing countries in this regards. She found that while the ETDs mushroomed swiftly in developed countries, whereas the initiatives in developing countries were isolated and still was at the infancy stage. </a:t>
            </a:r>
            <a:r>
              <a:rPr lang="en-US" sz="1600" i="1" dirty="0"/>
              <a:t>Intellectual Property Rights</a:t>
            </a:r>
            <a:r>
              <a:rPr lang="en-US" sz="1600" dirty="0"/>
              <a:t> are major problem of concern for the integration and collaboration of ETD projects that were designed and developed individually. In another study on ETD services in the three public university libraries of Bangladesh, </a:t>
            </a:r>
            <a:r>
              <a:rPr lang="en-US" sz="1600" dirty="0" err="1"/>
              <a:t>Mostafa</a:t>
            </a:r>
            <a:r>
              <a:rPr lang="en-US" sz="1600" dirty="0"/>
              <a:t> (2018) described the general an overview of the ETD services. Moreover, he explored that a few university libraries in Bangladesh had started ETD services. However, there were no existed national level policy on institutional repositories (IRs) development in Bangladesh. According to him, the problems were interrelated </a:t>
            </a:r>
          </a:p>
        </p:txBody>
      </p:sp>
    </p:spTree>
    <p:extLst>
      <p:ext uri="{BB962C8B-B14F-4D97-AF65-F5344CB8AC3E}">
        <p14:creationId xmlns:p14="http://schemas.microsoft.com/office/powerpoint/2010/main" val="330873940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50000"/>
            <a:lum/>
          </a:blip>
          <a:srcRect/>
          <a:stretch>
            <a:fillRect/>
          </a:stretch>
        </a:blipFill>
        <a:effectLst/>
      </p:bgPr>
    </p:bg>
    <p:spTree>
      <p:nvGrpSpPr>
        <p:cNvPr id="1" name=""/>
        <p:cNvGrpSpPr/>
        <p:nvPr/>
      </p:nvGrpSpPr>
      <p:grpSpPr>
        <a:xfrm>
          <a:off x="0" y="0"/>
          <a:ext cx="0" cy="0"/>
          <a:chOff x="0" y="0"/>
          <a:chExt cx="0" cy="0"/>
        </a:xfrm>
      </p:grpSpPr>
      <p:sp>
        <p:nvSpPr>
          <p:cNvPr id="3" name="Title 1">
            <a:extLst>
              <a:ext uri="{FF2B5EF4-FFF2-40B4-BE49-F238E27FC236}">
                <a16:creationId xmlns="" xmlns:a16="http://schemas.microsoft.com/office/drawing/2014/main" id="{C4300AEF-1595-4419-801B-6E36A33BB8CF}"/>
              </a:ext>
            </a:extLst>
          </p:cNvPr>
          <p:cNvSpPr txBox="1">
            <a:spLocks/>
          </p:cNvSpPr>
          <p:nvPr/>
        </p:nvSpPr>
        <p:spPr>
          <a:xfrm>
            <a:off x="76200" y="57150"/>
            <a:ext cx="12070080" cy="5567678"/>
          </a:xfrm>
          <a:prstGeom prst="rect">
            <a:avLst/>
          </a:prstGeom>
        </p:spPr>
        <p:txBody>
          <a:bodyPr vert="horz" wrap="square" lIns="0" tIns="0" rIns="0" bIns="0" rtlCol="0" anchor="t">
            <a:sp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just"/>
            <a:endParaRPr lang="en-US" sz="200" b="1" dirty="0" smtClean="0">
              <a:solidFill>
                <a:srgbClr val="002060"/>
              </a:solidFill>
              <a:latin typeface="Algerian" panose="04020705040A02060702" pitchFamily="82" charset="0"/>
            </a:endParaRPr>
          </a:p>
          <a:p>
            <a:pPr algn="just">
              <a:lnSpc>
                <a:spcPct val="150000"/>
              </a:lnSpc>
            </a:pPr>
            <a:r>
              <a:rPr lang="en-US" sz="1600" dirty="0"/>
              <a:t>of three components in nature, such as a) lack of familiarities with ETDs information; b) lack of awareness of ETDs information; and c) lack of guidance from the university authority. He has also mentioned that no wide scale activity has been initiated by the university authority in terms of the storage and dissemination of these materials. In another study, Rahman and </a:t>
            </a:r>
            <a:r>
              <a:rPr lang="en-US" sz="1600" dirty="0" err="1"/>
              <a:t>Mezbah</a:t>
            </a:r>
            <a:r>
              <a:rPr lang="en-US" sz="1600" dirty="0"/>
              <a:t>-</a:t>
            </a:r>
            <a:r>
              <a:rPr lang="en-US" sz="1600" dirty="0" err="1"/>
              <a:t>ul</a:t>
            </a:r>
            <a:r>
              <a:rPr lang="en-US" sz="1600" dirty="0"/>
              <a:t>-Islam (2014) explored the existing status of practices of IRs in Bangladesh and identified the trends at national and global level of IRs. They found that a very few institutions established their repositories in Bangladesh using </a:t>
            </a:r>
            <a:r>
              <a:rPr lang="en-US" sz="1600" dirty="0" err="1"/>
              <a:t>DSpace</a:t>
            </a:r>
            <a:r>
              <a:rPr lang="en-US" sz="1600" dirty="0"/>
              <a:t>, and few universities also using Greenstone and </a:t>
            </a:r>
            <a:r>
              <a:rPr lang="en-US" sz="1600" dirty="0" err="1"/>
              <a:t>EPrints</a:t>
            </a:r>
            <a:r>
              <a:rPr lang="en-US" sz="1600" dirty="0"/>
              <a:t>. </a:t>
            </a:r>
          </a:p>
          <a:p>
            <a:pPr algn="just">
              <a:lnSpc>
                <a:spcPct val="150000"/>
              </a:lnSpc>
            </a:pPr>
            <a:r>
              <a:rPr lang="en-US" sz="1600" dirty="0" err="1"/>
              <a:t>Perera</a:t>
            </a:r>
            <a:r>
              <a:rPr lang="en-US" sz="1600" dirty="0"/>
              <a:t> and Rahman (2017) conducted a study on bridging information disparities through ETDs in academic libraries. For comparing the situation between from Sri Lanka and Bangladesh, they applied a Case Study methodology. They found that a closed access system for the institutional members were maintained by most of the IRs and Archives of university libraries in Bangladesh and RCSS Library in Sri Lanka. However, researchers from outside might request to have particular thesis and dissertation to the respective library. The study also identified that the </a:t>
            </a:r>
            <a:r>
              <a:rPr lang="en-US" sz="1600" i="1" dirty="0"/>
              <a:t>Digital Archive on Agricultural Theses and Journals (DAATJ)</a:t>
            </a:r>
            <a:r>
              <a:rPr lang="en-US" sz="1600" dirty="0"/>
              <a:t> was the only collaborative network on ETD initiatives in the Agricultural sector of Bangladesh. </a:t>
            </a:r>
          </a:p>
          <a:p>
            <a:pPr algn="just">
              <a:lnSpc>
                <a:spcPct val="150000"/>
              </a:lnSpc>
            </a:pPr>
            <a:r>
              <a:rPr lang="en-US" sz="1600" dirty="0"/>
              <a:t>The above literature review explored a gap regarding the status, benefits and usages of ETDs in the agricultural sector in Bangladesh. Thus, this study would be an initiative to reduce such research gap and may create few evidences for Bangladeshi researcher and academics.</a:t>
            </a:r>
          </a:p>
        </p:txBody>
      </p:sp>
    </p:spTree>
    <p:extLst>
      <p:ext uri="{BB962C8B-B14F-4D97-AF65-F5344CB8AC3E}">
        <p14:creationId xmlns:p14="http://schemas.microsoft.com/office/powerpoint/2010/main" val="363342737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50000"/>
            <a:lum/>
          </a:blip>
          <a:srcRect/>
          <a:stretch>
            <a:fillRect/>
          </a:stretch>
        </a:blipFill>
        <a:effectLst/>
      </p:bgPr>
    </p:bg>
    <p:spTree>
      <p:nvGrpSpPr>
        <p:cNvPr id="1" name=""/>
        <p:cNvGrpSpPr/>
        <p:nvPr/>
      </p:nvGrpSpPr>
      <p:grpSpPr>
        <a:xfrm>
          <a:off x="0" y="0"/>
          <a:ext cx="0" cy="0"/>
          <a:chOff x="0" y="0"/>
          <a:chExt cx="0" cy="0"/>
        </a:xfrm>
      </p:grpSpPr>
      <p:sp>
        <p:nvSpPr>
          <p:cNvPr id="3" name="Title 1">
            <a:extLst>
              <a:ext uri="{FF2B5EF4-FFF2-40B4-BE49-F238E27FC236}">
                <a16:creationId xmlns="" xmlns:a16="http://schemas.microsoft.com/office/drawing/2014/main" id="{C4300AEF-1595-4419-801B-6E36A33BB8CF}"/>
              </a:ext>
            </a:extLst>
          </p:cNvPr>
          <p:cNvSpPr txBox="1">
            <a:spLocks/>
          </p:cNvSpPr>
          <p:nvPr/>
        </p:nvSpPr>
        <p:spPr>
          <a:xfrm>
            <a:off x="76200" y="57150"/>
            <a:ext cx="12070080" cy="2742289"/>
          </a:xfrm>
          <a:prstGeom prst="rect">
            <a:avLst/>
          </a:prstGeom>
        </p:spPr>
        <p:txBody>
          <a:bodyPr vert="horz" wrap="square" lIns="0" tIns="0" rIns="0" bIns="0" rtlCol="0" anchor="t">
            <a:sp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en-US" sz="3600" b="1" dirty="0">
                <a:solidFill>
                  <a:srgbClr val="002060"/>
                </a:solidFill>
                <a:latin typeface="Algerian" panose="04020705040A02060702" pitchFamily="82" charset="0"/>
              </a:rPr>
              <a:t>Objectives of the Study</a:t>
            </a:r>
          </a:p>
          <a:p>
            <a:pPr algn="just"/>
            <a:endParaRPr lang="en-US" sz="200" b="1" dirty="0" smtClean="0">
              <a:solidFill>
                <a:srgbClr val="002060"/>
              </a:solidFill>
              <a:latin typeface="Algerian" panose="04020705040A02060702" pitchFamily="82" charset="0"/>
            </a:endParaRPr>
          </a:p>
          <a:p>
            <a:pPr algn="l">
              <a:lnSpc>
                <a:spcPct val="150000"/>
              </a:lnSpc>
            </a:pPr>
            <a:r>
              <a:rPr lang="en-US" sz="1600" dirty="0"/>
              <a:t>The objectives of the study are given below:</a:t>
            </a:r>
          </a:p>
          <a:p>
            <a:pPr marL="342900" lvl="0" indent="-342900" algn="l">
              <a:lnSpc>
                <a:spcPct val="250000"/>
              </a:lnSpc>
              <a:buFont typeface="+mj-lt"/>
              <a:buAutoNum type="arabicPeriod"/>
            </a:pPr>
            <a:r>
              <a:rPr lang="en-US" sz="1600" dirty="0" smtClean="0"/>
              <a:t>To </a:t>
            </a:r>
            <a:r>
              <a:rPr lang="en-US" sz="1600" dirty="0"/>
              <a:t>identify the present status of the Digital Archive on Agricultural Theses and Journals of Bangladesh (DAATJ);</a:t>
            </a:r>
          </a:p>
          <a:p>
            <a:pPr marL="342900" lvl="0" indent="-342900" algn="l">
              <a:lnSpc>
                <a:spcPct val="250000"/>
              </a:lnSpc>
              <a:buFont typeface="+mj-lt"/>
              <a:buAutoNum type="arabicPeriod"/>
            </a:pPr>
            <a:r>
              <a:rPr lang="en-US" sz="1600" dirty="0"/>
              <a:t>To identify how the users can be benefited from this archive; and</a:t>
            </a:r>
          </a:p>
          <a:p>
            <a:pPr marL="342900" lvl="0" indent="-342900" algn="l">
              <a:lnSpc>
                <a:spcPct val="250000"/>
              </a:lnSpc>
              <a:buFont typeface="+mj-lt"/>
              <a:buAutoNum type="arabicPeriod"/>
            </a:pPr>
            <a:r>
              <a:rPr lang="en-US" sz="1600" dirty="0"/>
              <a:t>To identify the challenges of this archive.</a:t>
            </a:r>
          </a:p>
        </p:txBody>
      </p:sp>
    </p:spTree>
    <p:extLst>
      <p:ext uri="{BB962C8B-B14F-4D97-AF65-F5344CB8AC3E}">
        <p14:creationId xmlns:p14="http://schemas.microsoft.com/office/powerpoint/2010/main" val="314468798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Custom 73">
      <a:dk1>
        <a:srgbClr val="000000"/>
      </a:dk1>
      <a:lt1>
        <a:sysClr val="window" lastClr="FFFFFF"/>
      </a:lt1>
      <a:dk2>
        <a:srgbClr val="585858"/>
      </a:dk2>
      <a:lt2>
        <a:srgbClr val="E3E3E3"/>
      </a:lt2>
      <a:accent1>
        <a:srgbClr val="E20613"/>
      </a:accent1>
      <a:accent2>
        <a:srgbClr val="A9C038"/>
      </a:accent2>
      <a:accent3>
        <a:srgbClr val="11AEC7"/>
      </a:accent3>
      <a:accent4>
        <a:srgbClr val="F59F26"/>
      </a:accent4>
      <a:accent5>
        <a:srgbClr val="0062A9"/>
      </a:accent5>
      <a:accent6>
        <a:srgbClr val="EB6047"/>
      </a:accent6>
      <a:hlink>
        <a:srgbClr val="8ED9F6"/>
      </a:hlink>
      <a:folHlink>
        <a:srgbClr val="C00000"/>
      </a:folHlink>
    </a:clrScheme>
    <a:fontScheme name="Modern 01">
      <a:majorFont>
        <a:latin typeface="Century Gothic"/>
        <a:ea typeface=""/>
        <a:cs typeface=""/>
      </a:majorFont>
      <a:minorFont>
        <a:latin typeface="Segoe UI Ligh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M78455520_Project analysis, from 24Slides_SL_V1.potx" id="{55E7247F-78B2-40DB-9AFE-D4DD42FA8F09}" vid="{22E2FD65-A32D-4798-AF43-CE42F250BDD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MediaServiceKeyPoints xmlns="71af3243-3dd4-4a8d-8c0d-dd76da1f02a5"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1" ma:contentTypeDescription="Create a new document." ma:contentTypeScope="" ma:versionID="9677210f24a1be23c92c90fd886aa0aa">
  <xsd:schema xmlns:xsd="http://www.w3.org/2001/XMLSchema" xmlns:xs="http://www.w3.org/2001/XMLSchema" xmlns:p="http://schemas.microsoft.com/office/2006/metadata/properties" xmlns:ns2="71af3243-3dd4-4a8d-8c0d-dd76da1f02a5" xmlns:ns3="16c05727-aa75-4e4a-9b5f-8a80a1165891" targetNamespace="http://schemas.microsoft.com/office/2006/metadata/properties" ma:root="true" ma:fieldsID="60e05723c5c1908df1a1a4ebf11d344e" ns2:_="" ns3:_="">
    <xsd:import namespace="71af3243-3dd4-4a8d-8c0d-dd76da1f02a5"/>
    <xsd:import namespace="16c05727-aa75-4e4a-9b5f-8a80a1165891"/>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2FD05317-60D6-4B3A-8545-888496D1A8EC}">
  <ds:schemaRefs>
    <ds:schemaRef ds:uri="http://schemas.microsoft.com/sharepoint/v3/contenttype/forms"/>
  </ds:schemaRefs>
</ds:datastoreItem>
</file>

<file path=customXml/itemProps2.xml><?xml version="1.0" encoding="utf-8"?>
<ds:datastoreItem xmlns:ds="http://schemas.openxmlformats.org/officeDocument/2006/customXml" ds:itemID="{EF609EDA-869E-4BE5-AE5D-B898C584B6FF}">
  <ds:schemaRefs>
    <ds:schemaRef ds:uri="http://schemas.microsoft.com/office/2006/metadata/properties"/>
    <ds:schemaRef ds:uri="http://schemas.microsoft.com/office/infopath/2007/PartnerControls"/>
    <ds:schemaRef ds:uri="71af3243-3dd4-4a8d-8c0d-dd76da1f02a5"/>
  </ds:schemaRefs>
</ds:datastoreItem>
</file>

<file path=customXml/itemProps3.xml><?xml version="1.0" encoding="utf-8"?>
<ds:datastoreItem xmlns:ds="http://schemas.openxmlformats.org/officeDocument/2006/customXml" ds:itemID="{61A00BBF-EEBB-4E18-B8CB-F926EAAC48F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af3243-3dd4-4a8d-8c0d-dd76da1f02a5"/>
    <ds:schemaRef ds:uri="16c05727-aa75-4e4a-9b5f-8a80a11658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Project analysis, from 24Slides</Template>
  <TotalTime>0</TotalTime>
  <Words>3228</Words>
  <Application>Microsoft Office PowerPoint</Application>
  <PresentationFormat>Widescreen</PresentationFormat>
  <Paragraphs>141</Paragraphs>
  <Slides>17</Slides>
  <Notes>17</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17</vt:i4>
      </vt:variant>
    </vt:vector>
  </HeadingPairs>
  <TitlesOfParts>
    <vt:vector size="27" baseType="lpstr">
      <vt:lpstr>Algerian</vt:lpstr>
      <vt:lpstr>Arabic Transparent</vt:lpstr>
      <vt:lpstr>Arial</vt:lpstr>
      <vt:lpstr>Calibri</vt:lpstr>
      <vt:lpstr>Century Gothic</vt:lpstr>
      <vt:lpstr>Lucida Sans Unicode</vt:lpstr>
      <vt:lpstr>Segoe UI Light</vt:lpstr>
      <vt:lpstr>Times New Roman</vt:lpstr>
      <vt:lpstr>Wingdings</vt:lpstr>
      <vt:lpstr>Office Theme</vt:lpstr>
      <vt:lpstr>Title Digital Archive on Agricultural Theses and Journals (DAATJ) of Bangladesh: An overview</vt:lpstr>
      <vt:lpstr>Introduction Bangladesh is an agricultural country. Agricultural is the key contributor to the national Gross Domestic Product (GDP) of Bangladesh. At present Bangladesh is full-fledged with food and export the Agricultural product due to development of agricultural research. The main aim of the present government of Bangladesh is to digitization of information. Presently, there are eight agricultural university in Bangladesh including 07 public and 01 private. The Electronic Theses and Dissertations (ETDs) in Agriculture are the valuable research documents that are generated from the various experiments by the research scholars and scientists of the National Agricultural Research System (NARS) of the Bangladesh.   This study defined the term ETD as a master’s thesis or doctoral dissertation that is archived and circulated electronically rather than archived and circulated in print. Moreover, ETDs are an important and valuable tool for the university and the researcher in all areas of scholarship. It is expressed in a form that is simultaneously suitable for machine archiving and worldwide retrieval. More and more universities are becoming to embrace the idea of creating maintaining a repository of electronic theses and dissertations (Mostafa, 2018). The study is significant as to identify the present status of the Digital Archive on Agricultural Theses and Journals of Bangladesh (DAATJ). There is no such study ever conducted in Bangladesh to understand the cons and pros of ETDs in the context of Bangladesh university education. Therefore, it is expected that the study will have various policy implications and at the time may provide future direction of researching ETD in Bangladesh.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2019-10-13T09:06:39Z</dcterms:created>
  <dcterms:modified xsi:type="dcterms:W3CDTF">2019-10-13T10:24:07Z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